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80" r:id="rId3"/>
    <p:sldId id="291" r:id="rId4"/>
    <p:sldId id="292" r:id="rId5"/>
    <p:sldId id="325" r:id="rId6"/>
    <p:sldId id="327" r:id="rId7"/>
    <p:sldId id="329" r:id="rId8"/>
    <p:sldId id="293" r:id="rId9"/>
    <p:sldId id="294" r:id="rId10"/>
    <p:sldId id="300" r:id="rId12"/>
    <p:sldId id="305" r:id="rId13"/>
    <p:sldId id="315" r:id="rId14"/>
    <p:sldId id="316" r:id="rId15"/>
    <p:sldId id="319" r:id="rId16"/>
    <p:sldId id="320" r:id="rId17"/>
    <p:sldId id="321" r:id="rId18"/>
    <p:sldId id="322" r:id="rId19"/>
    <p:sldId id="317" r:id="rId20"/>
    <p:sldId id="318" r:id="rId21"/>
    <p:sldId id="330" r:id="rId22"/>
    <p:sldId id="331" r:id="rId23"/>
    <p:sldId id="332" r:id="rId24"/>
    <p:sldId id="323" r:id="rId25"/>
  </p:sldIdLst>
  <p:sldSz cx="9144000" cy="6858000" type="screen4x3"/>
  <p:notesSz cx="6807200" cy="9939020"/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ngsana New" panose="02020603050405020304" pitchFamily="18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6" autoAdjust="0"/>
    <p:restoredTop sz="93878" autoAdjust="0"/>
  </p:normalViewPr>
  <p:slideViewPr>
    <p:cSldViewPr>
      <p:cViewPr varScale="1">
        <p:scale>
          <a:sx n="72" d="100"/>
          <a:sy n="72" d="100"/>
        </p:scale>
        <p:origin x="14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5.xml"/><Relationship Id="rId1" Type="http://schemas.openxmlformats.org/officeDocument/2006/relationships/package" Target="../embeddings/Workbook15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18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 : Total</a:t>
            </a:r>
            <a:endParaRPr lang="en-US"/>
          </a:p>
        </c:rich>
      </c:tx>
      <c:layout>
        <c:manualLayout>
          <c:xMode val="edge"/>
          <c:yMode val="edge"/>
          <c:x val="0.331551256773082"/>
          <c:y val="0.049227495211747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31784732341395"/>
          <c:y val="0.197201344272979"/>
          <c:w val="0.868215298950724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'Growth (Total) '!$C$17</c:f>
              <c:strCache>
                <c:ptCount val="1"/>
                <c:pt idx="0">
                  <c:v>2020 Plan : Total</c:v>
                </c:pt>
              </c:strCache>
            </c:strRef>
          </c:tx>
          <c:spPr>
            <a:ln w="15875" cap="rnd" cmpd="sng" algn="ctr">
              <a:solidFill>
                <a:srgbClr val="003399"/>
              </a:solidFill>
              <a:prstDash val="solid"/>
              <a:round/>
            </a:ln>
          </c:spPr>
          <c:marker>
            <c:spPr>
              <a:solidFill>
                <a:schemeClr val="accent5">
                  <a:lumMod val="75000"/>
                </a:schemeClr>
              </a:solidFill>
              <a:ln w="6350" cap="flat" cmpd="sng" algn="ctr">
                <a:solidFill>
                  <a:srgbClr val="0070C0"/>
                </a:solidFill>
                <a:prstDash val="solid"/>
                <a:round/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6350" cap="flat" cmpd="sng" algn="ctr">
                  <a:solidFill>
                    <a:srgbClr val="0070C0"/>
                  </a:solidFill>
                  <a:prstDash val="solid"/>
                  <a:round/>
                </a:ln>
              </c:spPr>
            </c:marker>
            <c:bubble3D val="0"/>
          </c:dPt>
          <c:dPt>
            <c:idx val="4"/>
            <c:marker>
              <c:spPr>
                <a:solidFill>
                  <a:schemeClr val="accent5">
                    <a:lumMod val="75000"/>
                  </a:schemeClr>
                </a:solidFill>
                <a:ln w="6350" cap="flat" cmpd="sng" algn="ctr">
                  <a:solidFill>
                    <a:srgbClr val="0066CC"/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'Growth (Total) '!$D$17:$O$17</c:f>
              <c:numCache>
                <c:formatCode>_-* #,##0_-;\-* #,##0_-;_-* "-"??_-;_-@_-</c:formatCode>
                <c:ptCount val="12"/>
                <c:pt idx="0">
                  <c:v>135619.0912</c:v>
                </c:pt>
                <c:pt idx="1">
                  <c:v>150628.05867</c:v>
                </c:pt>
                <c:pt idx="2">
                  <c:v>155907.394</c:v>
                </c:pt>
                <c:pt idx="3">
                  <c:v>157670.5465</c:v>
                </c:pt>
                <c:pt idx="4">
                  <c:v>154733.7017</c:v>
                </c:pt>
                <c:pt idx="5">
                  <c:v>153727.5815</c:v>
                </c:pt>
                <c:pt idx="6">
                  <c:v>150085.9632</c:v>
                </c:pt>
                <c:pt idx="7">
                  <c:v>135937.65</c:v>
                </c:pt>
                <c:pt idx="8">
                  <c:v>145785.675</c:v>
                </c:pt>
                <c:pt idx="9">
                  <c:v>147497.54</c:v>
                </c:pt>
                <c:pt idx="10">
                  <c:v>135086.79452</c:v>
                </c:pt>
                <c:pt idx="11">
                  <c:v>130698.015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'Growth (Total) '!$C$18</c:f>
              <c:strCache>
                <c:ptCount val="1"/>
                <c:pt idx="0">
                  <c:v>2020 Actual : Total</c:v>
                </c:pt>
              </c:strCache>
            </c:strRef>
          </c:tx>
          <c:spPr>
            <a:ln w="38100" cap="rnd" cmpd="sng" algn="ctr">
              <a:solidFill>
                <a:srgbClr val="FF3300"/>
              </a:solidFill>
              <a:prstDash val="solid"/>
              <a:round/>
            </a:ln>
          </c:spPr>
          <c:marker>
            <c:symbol val="x"/>
            <c:size val="5"/>
            <c:spPr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</a:ln>
            </c:spPr>
          </c:marker>
          <c:dPt>
            <c:idx val="1"/>
            <c:marker>
              <c:symbol val="x"/>
              <c:size val="5"/>
              <c:spPr>
                <a:solidFill>
                  <a:srgbClr val="000000"/>
                </a:solidFill>
                <a:ln w="635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'Growth (Total) '!$D$18:$O$18</c:f>
              <c:numCache>
                <c:formatCode>_-* #,##0_-;\-* #,##0_-;_-* "-"??_-;_-@_-</c:formatCode>
                <c:ptCount val="12"/>
                <c:pt idx="0">
                  <c:v>143578.917</c:v>
                </c:pt>
                <c:pt idx="1">
                  <c:v>145129.352</c:v>
                </c:pt>
                <c:pt idx="2">
                  <c:v>146847.613</c:v>
                </c:pt>
                <c:pt idx="3">
                  <c:v>111381.68611</c:v>
                </c:pt>
                <c:pt idx="4">
                  <c:v>85594.27564</c:v>
                </c:pt>
                <c:pt idx="5">
                  <c:v>80456.56196</c:v>
                </c:pt>
                <c:pt idx="6">
                  <c:v>106561.68841</c:v>
                </c:pt>
                <c:pt idx="7">
                  <c:v>107650.82595</c:v>
                </c:pt>
                <c:pt idx="8">
                  <c:v>118472.45568</c:v>
                </c:pt>
                <c:pt idx="9">
                  <c:v>137543</c:v>
                </c:pt>
                <c:pt idx="10">
                  <c:v>139682</c:v>
                </c:pt>
                <c:pt idx="11">
                  <c:v>133189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8286128"/>
        <c:axId val="1"/>
      </c:lineChart>
      <c:catAx>
        <c:axId val="1468286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160000"/>
          <c:min val="5000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468286128"/>
        <c:crosses val="autoZero"/>
        <c:crossBetween val="between"/>
        <c:majorUnit val="100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42182732439286"/>
          <c:y val="0.0308918932303273"/>
          <c:w val="0.338911294970055"/>
          <c:h val="0.1234748315122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97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20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  TCTC</a:t>
            </a:r>
            <a:endParaRPr lang="en-US"/>
          </a:p>
        </c:rich>
      </c:tx>
      <c:layout>
        <c:manualLayout>
          <c:xMode val="edge"/>
          <c:yMode val="edge"/>
          <c:x val="0.401319693617808"/>
          <c:y val="0.0425753050461169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664599081898681"/>
          <c:y val="0.279741317601757"/>
          <c:w val="0.928364854759739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TCTC!$C$7</c:f>
              <c:strCache>
                <c:ptCount val="1"/>
                <c:pt idx="0">
                  <c:v>2020 Plan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prstDash val="solid"/>
              <a:round/>
            </a:ln>
          </c:spPr>
          <c:marker>
            <c:spPr>
              <a:solidFill>
                <a:schemeClr val="accent5">
                  <a:lumMod val="75000"/>
                </a:schemeClr>
              </a:solidFill>
              <a:ln w="6350" cap="flat" cmpd="sng" algn="ctr">
                <a:solidFill>
                  <a:srgbClr val="0070C0"/>
                </a:solidFill>
                <a:prstDash val="solid"/>
                <a:round/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6350" cap="flat" cmpd="sng" algn="ctr">
                  <a:solidFill>
                    <a:srgbClr val="0070C0"/>
                  </a:solidFill>
                  <a:prstDash val="solid"/>
                  <a:round/>
                </a:ln>
              </c:spPr>
            </c:marker>
            <c:bubble3D val="0"/>
          </c:dPt>
          <c:dPt>
            <c:idx val="4"/>
            <c:marker>
              <c:spPr>
                <a:solidFill>
                  <a:schemeClr val="accent5">
                    <a:lumMod val="75000"/>
                  </a:schemeClr>
                </a:solidFill>
                <a:ln w="6350" cap="flat" cmpd="sng" algn="ctr">
                  <a:solidFill>
                    <a:srgbClr val="0066CC"/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TCTC!$D$7:$O$7</c:f>
              <c:numCache>
                <c:formatCode>_-* #,##0_-;\-* #,##0_-;_-* "-"??_-;_-@_-</c:formatCode>
                <c:ptCount val="12"/>
                <c:pt idx="0">
                  <c:v>1927.9341</c:v>
                </c:pt>
                <c:pt idx="1" c:formatCode="_(* #,##0_);_(* \(#,##0\);_(* &quot;-&quot;??_);_(@_)">
                  <c:v>2570.2826</c:v>
                </c:pt>
                <c:pt idx="2" c:formatCode="_(* #,##0_);_(* \(#,##0\);_(* &quot;-&quot;??_);_(@_)">
                  <c:v>2197.0153</c:v>
                </c:pt>
                <c:pt idx="3" c:formatCode="_(* #,##0_);_(* \(#,##0\);_(* &quot;-&quot;??_);_(@_)">
                  <c:v>2135.8132</c:v>
                </c:pt>
                <c:pt idx="4" c:formatCode="_(* #,##0_);_(* \(#,##0\);_(* &quot;-&quot;??_);_(@_)">
                  <c:v>2305.6488</c:v>
                </c:pt>
                <c:pt idx="5" c:formatCode="_(* #,##0_);_(* \(#,##0\);_(* &quot;-&quot;??_);_(@_)">
                  <c:v>1690.651</c:v>
                </c:pt>
                <c:pt idx="6" c:formatCode="_(* #,##0_);_(* \(#,##0\);_(* &quot;-&quot;??_);_(@_)">
                  <c:v>1547.594</c:v>
                </c:pt>
                <c:pt idx="7" c:formatCode="_(* #,##0_);_(* \(#,##0\);_(* &quot;-&quot;??_);_(@_)">
                  <c:v>1612.8781</c:v>
                </c:pt>
                <c:pt idx="8" c:formatCode="_(* #,##0_);_(* \(#,##0\);_(* &quot;-&quot;??_);_(@_)">
                  <c:v>1541.7545</c:v>
                </c:pt>
                <c:pt idx="9" c:formatCode="_(* #,##0_);_(* \(#,##0\);_(* &quot;-&quot;??_);_(@_)">
                  <c:v>1419.8737</c:v>
                </c:pt>
                <c:pt idx="10" c:formatCode="_(* #,##0_);_(* \(#,##0\);_(* &quot;-&quot;??_);_(@_)">
                  <c:v>1927.6603</c:v>
                </c:pt>
                <c:pt idx="11" c:formatCode="_(* #,##0_);_(* \(#,##0\);_(* &quot;-&quot;??_);_(@_)">
                  <c:v>1419.8181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TCTC!$C$8</c:f>
              <c:strCache>
                <c:ptCount val="1"/>
                <c:pt idx="0">
                  <c:v>2020 Actual</c:v>
                </c:pt>
              </c:strCache>
            </c:strRef>
          </c:tx>
          <c:marker>
            <c:symbol val="x"/>
            <c:size val="5"/>
            <c:spPr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TCTC!$D$8:$O$8</c:f>
              <c:numCache>
                <c:formatCode>_-* #,##0_-;\-* #,##0_-;_-* "-"??_-;_-@_-</c:formatCode>
                <c:ptCount val="12"/>
                <c:pt idx="0">
                  <c:v>1756.82842</c:v>
                </c:pt>
                <c:pt idx="1" c:formatCode="_(* #,##0_);_(* \(#,##0\);_(* &quot;-&quot;??_);_(@_)">
                  <c:v>2107.25519</c:v>
                </c:pt>
                <c:pt idx="2" c:formatCode="_(* #,##0_);_(* \(#,##0\);_(* &quot;-&quot;??_);_(@_)">
                  <c:v>2361.68526</c:v>
                </c:pt>
                <c:pt idx="3" c:formatCode="_(* #,##0_);_(* \(#,##0\);_(* &quot;-&quot;??_);_(@_)">
                  <c:v>1426.001</c:v>
                </c:pt>
                <c:pt idx="4" c:formatCode="_(* #,##0_);_(* \(#,##0\);_(* &quot;-&quot;??_);_(@_)">
                  <c:v>1347.053</c:v>
                </c:pt>
                <c:pt idx="5" c:formatCode="_(* #,##0_);_(* \(#,##0\);_(* &quot;-&quot;??_);_(@_)">
                  <c:v>1439.66</c:v>
                </c:pt>
                <c:pt idx="6" c:formatCode="_(* #,##0_);_(* \(#,##0\);_(* &quot;-&quot;??_);_(@_)">
                  <c:v>1288.85951</c:v>
                </c:pt>
                <c:pt idx="7" c:formatCode="_(* #,##0_);_(* \(#,##0\);_(* &quot;-&quot;??_);_(@_)">
                  <c:v>1264.54919</c:v>
                </c:pt>
                <c:pt idx="8" c:formatCode="_(* #,##0_);_(* \(#,##0\);_(* &quot;-&quot;??_);_(@_)">
                  <c:v>1471.26635</c:v>
                </c:pt>
                <c:pt idx="9" c:formatCode="_(* #,##0_);_(* \(#,##0\);_(* &quot;-&quot;??_);_(@_)">
                  <c:v>1224.61462</c:v>
                </c:pt>
                <c:pt idx="10" c:formatCode="_(* #,##0_);_(* \(#,##0\);_(* &quot;-&quot;??_);_(@_)">
                  <c:v>1545.2735</c:v>
                </c:pt>
                <c:pt idx="11" c:formatCode="_(* #,##0_);_(* \(#,##0\);_(* &quot;-&quot;??_);_(@_)">
                  <c:v>1100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3191087"/>
        <c:axId val="1"/>
      </c:lineChart>
      <c:catAx>
        <c:axId val="206319108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2063191087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16786309963368"/>
          <c:y val="0.0612298183233721"/>
          <c:w val="0.248038391806932"/>
          <c:h val="0.107685269748805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35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20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  TPT</a:t>
            </a:r>
            <a:endParaRPr lang="en-US"/>
          </a:p>
        </c:rich>
      </c:tx>
      <c:layout>
        <c:manualLayout>
          <c:xMode val="edge"/>
          <c:yMode val="edge"/>
          <c:x val="0.401319559825664"/>
          <c:y val="0.0425751498043877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455299011275443"/>
          <c:y val="0.124900646052034"/>
          <c:w val="0.928364854759739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TPT!$C$7</c:f>
              <c:strCache>
                <c:ptCount val="1"/>
                <c:pt idx="0">
                  <c:v>2020 Plan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prstDash val="solid"/>
              <a:round/>
            </a:ln>
          </c:spPr>
          <c:marker>
            <c:spPr>
              <a:solidFill>
                <a:schemeClr val="accent5">
                  <a:lumMod val="75000"/>
                </a:schemeClr>
              </a:solidFill>
              <a:ln w="6350" cap="flat" cmpd="sng" algn="ctr">
                <a:solidFill>
                  <a:srgbClr val="0070C0"/>
                </a:solidFill>
                <a:prstDash val="solid"/>
                <a:round/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6350" cap="flat" cmpd="sng" algn="ctr">
                  <a:solidFill>
                    <a:srgbClr val="0070C0"/>
                  </a:solidFill>
                  <a:prstDash val="solid"/>
                  <a:round/>
                </a:ln>
              </c:spPr>
            </c:marker>
            <c:bubble3D val="0"/>
          </c:dPt>
          <c:dPt>
            <c:idx val="4"/>
            <c:marker>
              <c:spPr>
                <a:solidFill>
                  <a:schemeClr val="accent5">
                    <a:lumMod val="75000"/>
                  </a:schemeClr>
                </a:solidFill>
                <a:ln w="6350" cap="flat" cmpd="sng" algn="ctr">
                  <a:solidFill>
                    <a:srgbClr val="0066CC"/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TPT!$D$7:$O$7</c:f>
              <c:numCache>
                <c:formatCode>_-* #,##0_-;\-* #,##0_-;_-* "-"??_-;_-@_-</c:formatCode>
                <c:ptCount val="12"/>
                <c:pt idx="0">
                  <c:v>2422.4204</c:v>
                </c:pt>
                <c:pt idx="1" c:formatCode="_(* #,##0_);_(* \(#,##0\);_(* &quot;-&quot;??_);_(@_)">
                  <c:v>2061.008</c:v>
                </c:pt>
                <c:pt idx="2" c:formatCode="_(* #,##0_);_(* \(#,##0\);_(* &quot;-&quot;??_);_(@_)">
                  <c:v>2157.5881</c:v>
                </c:pt>
                <c:pt idx="3" c:formatCode="_(* #,##0_);_(* \(#,##0\);_(* &quot;-&quot;??_);_(@_)">
                  <c:v>1237.6477</c:v>
                </c:pt>
                <c:pt idx="4" c:formatCode="_(* #,##0_);_(* \(#,##0\);_(* &quot;-&quot;??_);_(@_)">
                  <c:v>951.5059</c:v>
                </c:pt>
                <c:pt idx="5" c:formatCode="_(* #,##0_);_(* \(#,##0\);_(* &quot;-&quot;??_);_(@_)">
                  <c:v>1011.9404</c:v>
                </c:pt>
                <c:pt idx="6" c:formatCode="_(* #,##0_);_(* \(#,##0\);_(* &quot;-&quot;??_);_(@_)">
                  <c:v>1295.64</c:v>
                </c:pt>
                <c:pt idx="7" c:formatCode="_(* #,##0_);_(* \(#,##0\);_(* &quot;-&quot;??_);_(@_)">
                  <c:v>871.363</c:v>
                </c:pt>
                <c:pt idx="8" c:formatCode="_(* #,##0_);_(* \(#,##0\);_(* &quot;-&quot;??_);_(@_)">
                  <c:v>593.0381</c:v>
                </c:pt>
                <c:pt idx="9" c:formatCode="_(* #,##0_);_(* \(#,##0\);_(* &quot;-&quot;??_);_(@_)">
                  <c:v>709.1664</c:v>
                </c:pt>
                <c:pt idx="10" c:formatCode="_(* #,##0_);_(* \(#,##0\);_(* &quot;-&quot;??_);_(@_)">
                  <c:v>667.4849</c:v>
                </c:pt>
                <c:pt idx="11" c:formatCode="_(* #,##0_);_(* \(#,##0\);_(* &quot;-&quot;??_);_(@_)">
                  <c:v>841.1393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TPT!$C$8</c:f>
              <c:strCache>
                <c:ptCount val="1"/>
                <c:pt idx="0">
                  <c:v>2020 Actual</c:v>
                </c:pt>
              </c:strCache>
            </c:strRef>
          </c:tx>
          <c:marker>
            <c:symbol val="x"/>
            <c:size val="5"/>
            <c:spPr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TPT!$D$8:$O$8</c:f>
              <c:numCache>
                <c:formatCode>_-* #,##0_-;\-* #,##0_-;_-* "-"??_-;_-@_-</c:formatCode>
                <c:ptCount val="12"/>
                <c:pt idx="0">
                  <c:v>941.485</c:v>
                </c:pt>
                <c:pt idx="1" c:formatCode="_(* #,##0_);_(* \(#,##0\);_(* &quot;-&quot;??_);_(@_)">
                  <c:v>967.2784</c:v>
                </c:pt>
                <c:pt idx="2" c:formatCode="_(* #,##0_);_(* \(#,##0\);_(* &quot;-&quot;??_);_(@_)">
                  <c:v>823.2098</c:v>
                </c:pt>
                <c:pt idx="3" c:formatCode="_(* #,##0_);_(* \(#,##0\);_(* &quot;-&quot;??_);_(@_)">
                  <c:v>611.745</c:v>
                </c:pt>
                <c:pt idx="4" c:formatCode="_(* #,##0_);_(* \(#,##0\);_(* &quot;-&quot;??_);_(@_)">
                  <c:v>452.194</c:v>
                </c:pt>
                <c:pt idx="5" c:formatCode="_(* #,##0_);_(* \(#,##0\);_(* &quot;-&quot;??_);_(@_)">
                  <c:v>608.25</c:v>
                </c:pt>
                <c:pt idx="6" c:formatCode="_(* #,##0_);_(* \(#,##0\);_(* &quot;-&quot;??_);_(@_)">
                  <c:v>510.5373</c:v>
                </c:pt>
                <c:pt idx="7" c:formatCode="_(* #,##0_);_(* \(#,##0\);_(* &quot;-&quot;??_);_(@_)">
                  <c:v>565.55415</c:v>
                </c:pt>
                <c:pt idx="8" c:formatCode="_(* #,##0_);_(* \(#,##0\);_(* &quot;-&quot;??_);_(@_)">
                  <c:v>733.9642</c:v>
                </c:pt>
                <c:pt idx="9" c:formatCode="_(* #,##0_);_(* \(#,##0\);_(* &quot;-&quot;??_);_(@_)">
                  <c:v>734.5044</c:v>
                </c:pt>
                <c:pt idx="10" c:formatCode="_(* #,##0_);_(* \(#,##0\);_(* &quot;-&quot;??_);_(@_)">
                  <c:v>675.73377</c:v>
                </c:pt>
                <c:pt idx="11" c:formatCode="_(* #,##0_);_(* \(#,##0\);_(* &quot;-&quot;??_);_(@_)">
                  <c:v>525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3188175"/>
        <c:axId val="1"/>
      </c:lineChart>
      <c:catAx>
        <c:axId val="206318817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2500"/>
          <c:min val="10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2063188175"/>
        <c:crosses val="autoZero"/>
        <c:crossBetween val="between"/>
        <c:majorUnit val="4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8502434443401"/>
          <c:y val="0.0936938543059476"/>
          <c:w val="0.248038398869866"/>
          <c:h val="0.107685171429043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35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20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  Armstrong</a:t>
            </a:r>
            <a:endParaRPr lang="en-US"/>
          </a:p>
        </c:rich>
      </c:tx>
      <c:layout>
        <c:manualLayout>
          <c:xMode val="edge"/>
          <c:yMode val="edge"/>
          <c:x val="0.322058839215341"/>
          <c:y val="0.0469638719509561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455299011275443"/>
          <c:y val="0.124900646052034"/>
          <c:w val="0.928364854759739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'ARM STRONG'!$C$6</c:f>
              <c:strCache>
                <c:ptCount val="1"/>
                <c:pt idx="0">
                  <c:v>2020 Plan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prstDash val="solid"/>
              <a:round/>
            </a:ln>
          </c:spPr>
          <c:marker>
            <c:spPr>
              <a:solidFill>
                <a:schemeClr val="accent5">
                  <a:lumMod val="75000"/>
                </a:schemeClr>
              </a:solidFill>
              <a:ln w="6350" cap="flat" cmpd="sng" algn="ctr">
                <a:solidFill>
                  <a:srgbClr val="0070C0"/>
                </a:solidFill>
                <a:prstDash val="solid"/>
                <a:round/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6350" cap="flat" cmpd="sng" algn="ctr">
                  <a:solidFill>
                    <a:srgbClr val="0070C0"/>
                  </a:solidFill>
                  <a:prstDash val="solid"/>
                  <a:round/>
                </a:ln>
              </c:spPr>
            </c:marker>
            <c:bubble3D val="0"/>
          </c:dPt>
          <c:dPt>
            <c:idx val="4"/>
            <c:marker>
              <c:spPr>
                <a:solidFill>
                  <a:schemeClr val="accent5">
                    <a:lumMod val="75000"/>
                  </a:schemeClr>
                </a:solidFill>
                <a:ln w="6350" cap="flat" cmpd="sng" algn="ctr">
                  <a:solidFill>
                    <a:srgbClr val="0066CC"/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'ARM STRONG'!$D$6:$O$6</c:f>
              <c:numCache>
                <c:formatCode>_-* #,##0_-;\-* #,##0_-;_-* "-"??_-;_-@_-</c:formatCode>
                <c:ptCount val="12"/>
                <c:pt idx="0">
                  <c:v>2427.453</c:v>
                </c:pt>
                <c:pt idx="1" c:formatCode="_(* #,##0_);_(* \(#,##0\);_(* &quot;-&quot;??_);_(@_)">
                  <c:v>2420.1135</c:v>
                </c:pt>
                <c:pt idx="2" c:formatCode="_(* #,##0_);_(* \(#,##0\);_(* &quot;-&quot;??_);_(@_)">
                  <c:v>3357.081</c:v>
                </c:pt>
                <c:pt idx="3" c:formatCode="_(* #,##0_);_(* \(#,##0\);_(* &quot;-&quot;??_);_(@_)">
                  <c:v>2100.9555</c:v>
                </c:pt>
                <c:pt idx="4" c:formatCode="_(* #,##0_);_(* \(#,##0\);_(* &quot;-&quot;??_);_(@_)">
                  <c:v>2693.25</c:v>
                </c:pt>
                <c:pt idx="5" c:formatCode="_(* #,##0_);_(* \(#,##0\);_(* &quot;-&quot;??_);_(@_)">
                  <c:v>2798.5545</c:v>
                </c:pt>
                <c:pt idx="6" c:formatCode="_(* #,##0_);_(* \(#,##0\);_(* &quot;-&quot;??_);_(@_)">
                  <c:v>2800.8855</c:v>
                </c:pt>
                <c:pt idx="7" c:formatCode="_(* #,##0_);_(* \(#,##0\);_(* &quot;-&quot;??_);_(@_)">
                  <c:v>2507.2425</c:v>
                </c:pt>
                <c:pt idx="8" c:formatCode="_(* #,##0_);_(* \(#,##0\);_(* &quot;-&quot;??_);_(@_)">
                  <c:v>2641.9365</c:v>
                </c:pt>
                <c:pt idx="9" c:formatCode="_(* #,##0_);_(* \(#,##0\);_(* &quot;-&quot;??_);_(@_)">
                  <c:v>1838.1195</c:v>
                </c:pt>
                <c:pt idx="10" c:formatCode="_(* #,##0_);_(* \(#,##0\);_(* &quot;-&quot;??_);_(@_)">
                  <c:v>2683.05975</c:v>
                </c:pt>
                <c:pt idx="11" c:formatCode="_(* #,##0_);_(* \(#,##0\);_(* &quot;-&quot;??_);_(@_)">
                  <c:v>1652.56875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'ARM STRONG'!$C$7</c:f>
              <c:strCache>
                <c:ptCount val="1"/>
                <c:pt idx="0">
                  <c:v>2020 Actual</c:v>
                </c:pt>
              </c:strCache>
            </c:strRef>
          </c:tx>
          <c:marker>
            <c:symbol val="x"/>
            <c:size val="5"/>
            <c:spPr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'ARM STRONG'!$D$7:$O$7</c:f>
              <c:numCache>
                <c:formatCode>_-* #,##0_-;\-* #,##0_-;_-* "-"??_-;_-@_-</c:formatCode>
                <c:ptCount val="12"/>
                <c:pt idx="0">
                  <c:v>1976.4285</c:v>
                </c:pt>
                <c:pt idx="1" c:formatCode="_(* #,##0_);_(* \(#,##0\);_(* &quot;-&quot;??_);_(@_)">
                  <c:v>1756.23</c:v>
                </c:pt>
                <c:pt idx="2" c:formatCode="_(* #,##0_);_(* \(#,##0\);_(* &quot;-&quot;??_);_(@_)">
                  <c:v>2463.84</c:v>
                </c:pt>
                <c:pt idx="3" c:formatCode="_(* #,##0_);_(* \(#,##0\);_(* &quot;-&quot;??_);_(@_)">
                  <c:v>809.37</c:v>
                </c:pt>
                <c:pt idx="4" c:formatCode="_(* #,##0_);_(* \(#,##0\);_(* &quot;-&quot;??_);_(@_)">
                  <c:v>7.305</c:v>
                </c:pt>
                <c:pt idx="5" c:formatCode="_(* #,##0_);_(* \(#,##0\);_(* &quot;-&quot;??_);_(@_)">
                  <c:v>227.97</c:v>
                </c:pt>
                <c:pt idx="6" c:formatCode="_(* #,##0_);_(* \(#,##0\);_(* &quot;-&quot;??_);_(@_)">
                  <c:v>1424.715</c:v>
                </c:pt>
                <c:pt idx="7" c:formatCode="_(* #,##0_);_(* \(#,##0\);_(* &quot;-&quot;??_);_(@_)">
                  <c:v>2783.325</c:v>
                </c:pt>
                <c:pt idx="8" c:formatCode="_(* #,##0_);_(* \(#,##0\);_(* &quot;-&quot;??_);_(@_)">
                  <c:v>1857.01</c:v>
                </c:pt>
                <c:pt idx="9" c:formatCode="_(* #,##0_);_(* \(#,##0\);_(* &quot;-&quot;??_);_(@_)">
                  <c:v>1829.4</c:v>
                </c:pt>
                <c:pt idx="10" c:formatCode="_(* #,##0_);_(* \(#,##0\);_(* &quot;-&quot;??_);_(@_)">
                  <c:v>2344.02</c:v>
                </c:pt>
                <c:pt idx="11" c:formatCode="_(* #,##0_);_(* \(#,##0\);_(* &quot;-&quot;??_);_(@_)">
                  <c:v>1800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3161967"/>
        <c:axId val="1"/>
      </c:lineChart>
      <c:catAx>
        <c:axId val="206316196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4000"/>
          <c:min val="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2063161967"/>
        <c:crosses val="autoZero"/>
        <c:crossBetween val="between"/>
        <c:majorUnit val="4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90788764479965"/>
          <c:y val="0.0498058737237515"/>
          <c:w val="0.2912715453413"/>
          <c:h val="0.107685171429043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35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18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 sz="1800" dirty="0"/>
              <a:t>Sales amount   DTL</a:t>
            </a:r>
            <a:endParaRPr lang="en-US" sz="1800" dirty="0"/>
          </a:p>
        </c:rich>
      </c:tx>
      <c:layout>
        <c:manualLayout>
          <c:xMode val="edge"/>
          <c:yMode val="edge"/>
          <c:x val="0.316549461489728"/>
          <c:y val="0.057120878072059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455299011275443"/>
          <c:y val="0.124900646052034"/>
          <c:w val="0.928364854759739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DTL!$C$6</c:f>
              <c:strCache>
                <c:ptCount val="1"/>
                <c:pt idx="0">
                  <c:v>2020 Plan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prstDash val="solid"/>
              <a:round/>
            </a:ln>
          </c:spPr>
          <c:marker>
            <c:spPr>
              <a:solidFill>
                <a:schemeClr val="accent5">
                  <a:lumMod val="75000"/>
                </a:schemeClr>
              </a:solidFill>
              <a:ln w="6350" cap="flat" cmpd="sng" algn="ctr">
                <a:solidFill>
                  <a:srgbClr val="0070C0"/>
                </a:solidFill>
                <a:prstDash val="solid"/>
                <a:round/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6350" cap="flat" cmpd="sng" algn="ctr">
                  <a:solidFill>
                    <a:srgbClr val="0070C0"/>
                  </a:solidFill>
                  <a:prstDash val="solid"/>
                  <a:round/>
                </a:ln>
              </c:spPr>
            </c:marker>
            <c:bubble3D val="0"/>
          </c:dPt>
          <c:dPt>
            <c:idx val="4"/>
            <c:marker>
              <c:spPr>
                <a:solidFill>
                  <a:schemeClr val="accent5">
                    <a:lumMod val="75000"/>
                  </a:schemeClr>
                </a:solidFill>
                <a:ln w="6350" cap="flat" cmpd="sng" algn="ctr">
                  <a:solidFill>
                    <a:srgbClr val="0066CC"/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DTL!$D$6:$O$6</c:f>
              <c:numCache>
                <c:formatCode>_-* #,##0_-;\-* #,##0_-;_-* "-"??_-;_-@_-</c:formatCode>
                <c:ptCount val="12"/>
                <c:pt idx="0">
                  <c:v>4159.554678</c:v>
                </c:pt>
                <c:pt idx="1" c:formatCode="_(* #,##0_);_(* \(#,##0\);_(* &quot;-&quot;??_);_(@_)">
                  <c:v>3957.5351748</c:v>
                </c:pt>
                <c:pt idx="2" c:formatCode="_(* #,##0_);_(* \(#,##0\);_(* &quot;-&quot;??_);_(@_)">
                  <c:v>3440.6830185</c:v>
                </c:pt>
                <c:pt idx="3" c:formatCode="_(* #,##0_);_(* \(#,##0\);_(* &quot;-&quot;??_);_(@_)">
                  <c:v>4662.688212</c:v>
                </c:pt>
                <c:pt idx="4" c:formatCode="_(* #,##0_);_(* \(#,##0\);_(* &quot;-&quot;??_);_(@_)">
                  <c:v>5244.001749</c:v>
                </c:pt>
                <c:pt idx="5" c:formatCode="_(* #,##0_);_(* \(#,##0\);_(* &quot;-&quot;??_);_(@_)">
                  <c:v>2199.8940285</c:v>
                </c:pt>
                <c:pt idx="6" c:formatCode="_(* #,##0_);_(* \(#,##0\);_(* &quot;-&quot;??_);_(@_)">
                  <c:v>2688.2574177</c:v>
                </c:pt>
                <c:pt idx="7" c:formatCode="_(* #,##0_);_(* \(#,##0\);_(* &quot;-&quot;??_);_(@_)">
                  <c:v>3996.0725575</c:v>
                </c:pt>
                <c:pt idx="8" c:formatCode="_(* #,##0_);_(* \(#,##0\);_(* &quot;-&quot;??_);_(@_)">
                  <c:v>3511.461693</c:v>
                </c:pt>
                <c:pt idx="9" c:formatCode="_(* #,##0_);_(* \(#,##0\);_(* &quot;-&quot;??_);_(@_)">
                  <c:v>5024.495366</c:v>
                </c:pt>
                <c:pt idx="10" c:formatCode="_(* #,##0_);_(* \(#,##0\);_(* &quot;-&quot;??_);_(@_)">
                  <c:v>3386.061701</c:v>
                </c:pt>
                <c:pt idx="11" c:formatCode="_(* #,##0_);_(* \(#,##0\);_(* &quot;-&quot;??_);_(@_)">
                  <c:v>5324.781473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DTL!$C$7</c:f>
              <c:strCache>
                <c:ptCount val="1"/>
                <c:pt idx="0">
                  <c:v>2020 Actual</c:v>
                </c:pt>
              </c:strCache>
            </c:strRef>
          </c:tx>
          <c:marker>
            <c:symbol val="x"/>
            <c:size val="5"/>
            <c:spPr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DTL!$D$7:$O$7</c:f>
              <c:numCache>
                <c:formatCode>_-* #,##0_-;\-* #,##0_-;_-* "-"??_-;_-@_-</c:formatCode>
                <c:ptCount val="12"/>
                <c:pt idx="0">
                  <c:v>4202.41251</c:v>
                </c:pt>
                <c:pt idx="1" c:formatCode="_(* #,##0_);_(* \(#,##0\);_(* &quot;-&quot;??_);_(@_)">
                  <c:v>4659.80695</c:v>
                </c:pt>
                <c:pt idx="2" c:formatCode="_(* #,##0_);_(* \(#,##0\);_(* &quot;-&quot;??_);_(@_)">
                  <c:v>4326.11262</c:v>
                </c:pt>
                <c:pt idx="3" c:formatCode="_(* #,##0_);_(* \(#,##0\);_(* &quot;-&quot;??_);_(@_)">
                  <c:v>4207.2669</c:v>
                </c:pt>
                <c:pt idx="4" c:formatCode="_(* #,##0_);_(* \(#,##0\);_(* &quot;-&quot;??_);_(@_)">
                  <c:v>1143.20586</c:v>
                </c:pt>
                <c:pt idx="5" c:formatCode="_(* #,##0_);_(* \(#,##0\);_(* &quot;-&quot;??_);_(@_)">
                  <c:v>598.228</c:v>
                </c:pt>
                <c:pt idx="6" c:formatCode="_(* #,##0_);_(* \(#,##0\);_(* &quot;-&quot;??_);_(@_)">
                  <c:v>2537.75121</c:v>
                </c:pt>
                <c:pt idx="7" c:formatCode="_(* #,##0_);_(* \(#,##0\);_(* &quot;-&quot;??_);_(@_)">
                  <c:v>2887.6055</c:v>
                </c:pt>
                <c:pt idx="8" c:formatCode="_(* #,##0_);_(* \(#,##0\);_(* &quot;-&quot;??_);_(@_)">
                  <c:v>5210.49451</c:v>
                </c:pt>
                <c:pt idx="9" c:formatCode="_(* #,##0_);_(* \(#,##0\);_(* &quot;-&quot;??_);_(@_)">
                  <c:v>3742.00065</c:v>
                </c:pt>
                <c:pt idx="10" c:formatCode="_(* #,##0_);_(* \(#,##0\);_(* &quot;-&quot;??_);_(@_)">
                  <c:v>2836.7997</c:v>
                </c:pt>
                <c:pt idx="11" c:formatCode="_(* #,##0_);_(* \(#,##0\);_(* &quot;-&quot;??_);_(@_)">
                  <c:v>3500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3171119"/>
        <c:axId val="1"/>
      </c:lineChart>
      <c:catAx>
        <c:axId val="20631711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6000"/>
          <c:min val="10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2063171119"/>
        <c:crosses val="autoZero"/>
        <c:crossBetween val="between"/>
        <c:majorUnit val="500"/>
        <c:minorUnit val="5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38232079826229"/>
          <c:y val="0.0572693867811978"/>
          <c:w val="0.318440695990587"/>
          <c:h val="0.10768522355758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35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20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  C.B. TACT</a:t>
            </a:r>
            <a:endParaRPr lang="en-US"/>
          </a:p>
        </c:rich>
      </c:tx>
      <c:layout>
        <c:manualLayout>
          <c:xMode val="edge"/>
          <c:yMode val="edge"/>
          <c:x val="0.310731605252718"/>
          <c:y val="0.060119146290924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455299011275443"/>
          <c:y val="0.124900646052034"/>
          <c:w val="0.928364854759739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'C.B. TACT'!$C$6</c:f>
              <c:strCache>
                <c:ptCount val="1"/>
                <c:pt idx="0">
                  <c:v>2020 Plan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prstDash val="solid"/>
              <a:round/>
            </a:ln>
          </c:spPr>
          <c:marker>
            <c:spPr>
              <a:solidFill>
                <a:schemeClr val="accent5">
                  <a:lumMod val="75000"/>
                </a:schemeClr>
              </a:solidFill>
              <a:ln w="6350" cap="flat" cmpd="sng" algn="ctr">
                <a:solidFill>
                  <a:srgbClr val="0070C0"/>
                </a:solidFill>
                <a:prstDash val="solid"/>
                <a:round/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6350" cap="flat" cmpd="sng" algn="ctr">
                  <a:solidFill>
                    <a:srgbClr val="0070C0"/>
                  </a:solidFill>
                  <a:prstDash val="solid"/>
                  <a:round/>
                </a:ln>
              </c:spPr>
            </c:marker>
            <c:bubble3D val="0"/>
          </c:dPt>
          <c:dPt>
            <c:idx val="4"/>
            <c:marker>
              <c:spPr>
                <a:solidFill>
                  <a:schemeClr val="accent5">
                    <a:lumMod val="75000"/>
                  </a:schemeClr>
                </a:solidFill>
                <a:ln w="6350" cap="flat" cmpd="sng" algn="ctr">
                  <a:solidFill>
                    <a:srgbClr val="0066CC"/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'C.B. TACT'!$D$6:$O$6</c:f>
              <c:numCache>
                <c:formatCode>_-* #,##0_-;\-* #,##0_-;_-* "-"??_-;_-@_-</c:formatCode>
                <c:ptCount val="12"/>
                <c:pt idx="0">
                  <c:v>2203.7085</c:v>
                </c:pt>
                <c:pt idx="1" c:formatCode="_(* #,##0_);_(* \(#,##0\);_(* &quot;-&quot;??_);_(@_)">
                  <c:v>1384.83555</c:v>
                </c:pt>
                <c:pt idx="2" c:formatCode="_(* #,##0_);_(* \(#,##0\);_(* &quot;-&quot;??_);_(@_)">
                  <c:v>1799.32725</c:v>
                </c:pt>
                <c:pt idx="3" c:formatCode="_(* #,##0_);_(* \(#,##0\);_(* &quot;-&quot;??_);_(@_)">
                  <c:v>1297.25715</c:v>
                </c:pt>
                <c:pt idx="4" c:formatCode="_(* #,##0_);_(* \(#,##0\);_(* &quot;-&quot;??_);_(@_)">
                  <c:v>1734.8121</c:v>
                </c:pt>
                <c:pt idx="5" c:formatCode="_(* #,##0_);_(* \(#,##0\);_(* &quot;-&quot;??_);_(@_)">
                  <c:v>1108.99005</c:v>
                </c:pt>
                <c:pt idx="6" c:formatCode="_(* #,##0_);_(* \(#,##0\);_(* &quot;-&quot;??_);_(@_)">
                  <c:v>1100.06379</c:v>
                </c:pt>
                <c:pt idx="7" c:formatCode="_(* #,##0_);_(* \(#,##0\);_(* &quot;-&quot;??_);_(@_)">
                  <c:v>1023.529815</c:v>
                </c:pt>
                <c:pt idx="8" c:formatCode="_(* #,##0_);_(* \(#,##0\);_(* &quot;-&quot;??_);_(@_)">
                  <c:v>1029.48678</c:v>
                </c:pt>
                <c:pt idx="9" c:formatCode="_(* #,##0_);_(* \(#,##0\);_(* &quot;-&quot;??_);_(@_)">
                  <c:v>1203.50958</c:v>
                </c:pt>
                <c:pt idx="10" c:formatCode="_(* #,##0_);_(* \(#,##0\);_(* &quot;-&quot;??_);_(@_)">
                  <c:v>929.4285</c:v>
                </c:pt>
                <c:pt idx="11" c:formatCode="_(* #,##0_);_(* \(#,##0\);_(* &quot;-&quot;??_);_(@_)">
                  <c:v>1702.08339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'C.B. TACT'!$C$7</c:f>
              <c:strCache>
                <c:ptCount val="1"/>
                <c:pt idx="0">
                  <c:v>2020 Actual</c:v>
                </c:pt>
              </c:strCache>
            </c:strRef>
          </c:tx>
          <c:marker>
            <c:symbol val="x"/>
            <c:size val="5"/>
            <c:spPr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'C.B. TACT'!$D$7:$O$7</c:f>
              <c:numCache>
                <c:formatCode>_-* #,##0_-;\-* #,##0_-;_-* "-"??_-;_-@_-</c:formatCode>
                <c:ptCount val="12"/>
                <c:pt idx="0">
                  <c:v>1737.7288</c:v>
                </c:pt>
                <c:pt idx="1" c:formatCode="_(* #,##0_);_(* \(#,##0\);_(* &quot;-&quot;??_);_(@_)">
                  <c:v>2631.5827</c:v>
                </c:pt>
                <c:pt idx="2" c:formatCode="_(* #,##0_);_(* \(#,##0\);_(* &quot;-&quot;??_);_(@_)">
                  <c:v>2359.1225</c:v>
                </c:pt>
                <c:pt idx="3" c:formatCode="_(* #,##0_);_(* \(#,##0\);_(* &quot;-&quot;??_);_(@_)">
                  <c:v>1761.8328</c:v>
                </c:pt>
                <c:pt idx="4" c:formatCode="_(* #,##0_);_(* \(#,##0\);_(* &quot;-&quot;??_);_(@_)">
                  <c:v>477.83</c:v>
                </c:pt>
                <c:pt idx="5" c:formatCode="_(* #,##0_);_(* \(#,##0\);_(* &quot;-&quot;??_);_(@_)">
                  <c:v>285.484</c:v>
                </c:pt>
                <c:pt idx="6" c:formatCode="_(* #,##0_);_(* \(#,##0\);_(* &quot;-&quot;??_);_(@_)">
                  <c:v>442.903</c:v>
                </c:pt>
                <c:pt idx="7" c:formatCode="_(* #,##0_);_(* \(#,##0\);_(* &quot;-&quot;??_);_(@_)">
                  <c:v>841.7008</c:v>
                </c:pt>
                <c:pt idx="8" c:formatCode="_(* #,##0_);_(* \(#,##0\);_(* &quot;-&quot;??_);_(@_)">
                  <c:v>1524.184</c:v>
                </c:pt>
                <c:pt idx="9" c:formatCode="_(* #,##0_);_(* \(#,##0\);_(* &quot;-&quot;??_);_(@_)">
                  <c:v>1356.2463</c:v>
                </c:pt>
                <c:pt idx="10" c:formatCode="_(* #,##0_);_(* \(#,##0\);_(* &quot;-&quot;??_);_(@_)">
                  <c:v>1649.142</c:v>
                </c:pt>
                <c:pt idx="11" c:formatCode="_(* #,##0_);_(* \(#,##0\);_(* &quot;-&quot;??_);_(@_)">
                  <c:v>1000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3166543"/>
        <c:axId val="1"/>
      </c:lineChart>
      <c:catAx>
        <c:axId val="20631665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4000"/>
          <c:min val="10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2063166543"/>
        <c:crosses val="autoZero"/>
        <c:crossBetween val="between"/>
        <c:majorUnit val="500"/>
        <c:minorUnit val="5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84209106889162"/>
          <c:y val="0.0475722552224832"/>
          <c:w val="0.281110228995741"/>
          <c:h val="0.10768522355758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35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20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  Roofing</a:t>
            </a:r>
            <a:endParaRPr lang="en-US"/>
          </a:p>
        </c:rich>
      </c:tx>
      <c:layout>
        <c:manualLayout>
          <c:xMode val="edge"/>
          <c:yMode val="edge"/>
          <c:x val="0.262878984510955"/>
          <c:y val="0.0588352218167851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455299011275443"/>
          <c:y val="0.124900646052034"/>
          <c:w val="0.928364854759739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Roofing!$C$6</c:f>
              <c:strCache>
                <c:ptCount val="1"/>
                <c:pt idx="0">
                  <c:v>2020 Plan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prstDash val="solid"/>
              <a:round/>
            </a:ln>
          </c:spPr>
          <c:marker>
            <c:spPr>
              <a:solidFill>
                <a:schemeClr val="accent5">
                  <a:lumMod val="75000"/>
                </a:schemeClr>
              </a:solidFill>
              <a:ln w="6350" cap="flat" cmpd="sng" algn="ctr">
                <a:solidFill>
                  <a:srgbClr val="0070C0"/>
                </a:solidFill>
                <a:prstDash val="solid"/>
                <a:round/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6350" cap="flat" cmpd="sng" algn="ctr">
                  <a:solidFill>
                    <a:srgbClr val="0070C0"/>
                  </a:solidFill>
                  <a:prstDash val="solid"/>
                  <a:round/>
                </a:ln>
              </c:spPr>
            </c:marker>
            <c:bubble3D val="0"/>
          </c:dPt>
          <c:dPt>
            <c:idx val="4"/>
            <c:marker>
              <c:spPr>
                <a:solidFill>
                  <a:schemeClr val="accent5">
                    <a:lumMod val="75000"/>
                  </a:schemeClr>
                </a:solidFill>
                <a:ln w="6350" cap="flat" cmpd="sng" algn="ctr">
                  <a:solidFill>
                    <a:srgbClr val="0066CC"/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Roofing!$D$6:$O$6</c:f>
              <c:numCache>
                <c:formatCode>_-* #,##0_-;\-* #,##0_-;_-* "-"??_-;_-@_-</c:formatCode>
                <c:ptCount val="12"/>
                <c:pt idx="0">
                  <c:v>1600</c:v>
                </c:pt>
                <c:pt idx="1" c:formatCode="_(* #,##0_);_(* \(#,##0\);_(* &quot;-&quot;??_);_(@_)">
                  <c:v>1600</c:v>
                </c:pt>
                <c:pt idx="2" c:formatCode="_(* #,##0_);_(* \(#,##0\);_(* &quot;-&quot;??_);_(@_)">
                  <c:v>1600</c:v>
                </c:pt>
                <c:pt idx="3" c:formatCode="_(* #,##0_);_(* \(#,##0\);_(* &quot;-&quot;??_);_(@_)">
                  <c:v>1600</c:v>
                </c:pt>
                <c:pt idx="4" c:formatCode="_(* #,##0_);_(* \(#,##0\);_(* &quot;-&quot;??_);_(@_)">
                  <c:v>1600</c:v>
                </c:pt>
                <c:pt idx="5" c:formatCode="_(* #,##0_);_(* \(#,##0\);_(* &quot;-&quot;??_);_(@_)">
                  <c:v>1600</c:v>
                </c:pt>
                <c:pt idx="6" c:formatCode="_(* #,##0_);_(* \(#,##0\);_(* &quot;-&quot;??_);_(@_)">
                  <c:v>1600</c:v>
                </c:pt>
                <c:pt idx="7" c:formatCode="_(* #,##0_);_(* \(#,##0\);_(* &quot;-&quot;??_);_(@_)">
                  <c:v>1600</c:v>
                </c:pt>
                <c:pt idx="8" c:formatCode="_(* #,##0_);_(* \(#,##0\);_(* &quot;-&quot;??_);_(@_)">
                  <c:v>1600</c:v>
                </c:pt>
                <c:pt idx="9" c:formatCode="_(* #,##0_);_(* \(#,##0\);_(* &quot;-&quot;??_);_(@_)">
                  <c:v>1600</c:v>
                </c:pt>
                <c:pt idx="10" c:formatCode="_(* #,##0_);_(* \(#,##0\);_(* &quot;-&quot;??_);_(@_)">
                  <c:v>1600</c:v>
                </c:pt>
                <c:pt idx="11" c:formatCode="_(* #,##0_);_(* \(#,##0\);_(* &quot;-&quot;??_);_(@_)">
                  <c:v>1600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Roofing!$C$7</c:f>
              <c:strCache>
                <c:ptCount val="1"/>
                <c:pt idx="0">
                  <c:v>2020 Actual</c:v>
                </c:pt>
              </c:strCache>
            </c:strRef>
          </c:tx>
          <c:marker>
            <c:symbol val="x"/>
            <c:size val="5"/>
            <c:spPr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Roofing!$D$7:$O$7</c:f>
              <c:numCache>
                <c:formatCode>_-* #,##0_-;\-* #,##0_-;_-* "-"??_-;_-@_-</c:formatCode>
                <c:ptCount val="12"/>
                <c:pt idx="0">
                  <c:v>652.27588</c:v>
                </c:pt>
                <c:pt idx="1" c:formatCode="_(* #,##0_);_(* \(#,##0\);_(* &quot;-&quot;??_);_(@_)">
                  <c:v>1607.11774</c:v>
                </c:pt>
                <c:pt idx="2" c:formatCode="_(* #,##0_);_(* \(#,##0\);_(* &quot;-&quot;??_);_(@_)">
                  <c:v>3544.64</c:v>
                </c:pt>
                <c:pt idx="3" c:formatCode="_(* #,##0_);_(* \(#,##0\);_(* &quot;-&quot;??_);_(@_)">
                  <c:v>2388.68</c:v>
                </c:pt>
                <c:pt idx="4" c:formatCode="_(* #,##0_);_(* \(#,##0\);_(* &quot;-&quot;??_);_(@_)">
                  <c:v>3405.352</c:v>
                </c:pt>
                <c:pt idx="5" c:formatCode="_(* #,##0_);_(* \(#,##0\);_(* &quot;-&quot;??_);_(@_)">
                  <c:v>2261.884</c:v>
                </c:pt>
                <c:pt idx="6" c:formatCode="_(* #,##0_);_(* \(#,##0\);_(* &quot;-&quot;??_);_(@_)">
                  <c:v>1771.598</c:v>
                </c:pt>
                <c:pt idx="7" c:formatCode="_(* #,##0_);_(* \(#,##0\);_(* &quot;-&quot;??_);_(@_)">
                  <c:v>1054.211</c:v>
                </c:pt>
                <c:pt idx="8" c:formatCode="_(* #,##0_);_(* \(#,##0\);_(* &quot;-&quot;??_);_(@_)">
                  <c:v>211.687</c:v>
                </c:pt>
                <c:pt idx="9" c:formatCode="_(* #,##0_);_(* \(#,##0\);_(* &quot;-&quot;??_);_(@_)">
                  <c:v>596.408</c:v>
                </c:pt>
                <c:pt idx="10" c:formatCode="_(* #,##0_);_(* \(#,##0\);_(* &quot;-&quot;??_);_(@_)">
                  <c:v>26.68</c:v>
                </c:pt>
                <c:pt idx="11" c:formatCode="_(* #,##0_);_(* \(#,##0\);_(* &quot;-&quot;??_);_(@_)">
                  <c:v>1200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3185679"/>
        <c:axId val="1"/>
      </c:lineChart>
      <c:catAx>
        <c:axId val="20631856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4000"/>
          <c:min val="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2063185679"/>
        <c:crosses val="autoZero"/>
        <c:crossBetween val="between"/>
        <c:majorUnit val="4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2819087327569"/>
          <c:y val="0.0571083797452148"/>
          <c:w val="0.341303560072859"/>
          <c:h val="0.107685171429043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35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18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AIC : Total</a:t>
            </a:r>
            <a:endParaRPr lang="en-US"/>
          </a:p>
        </c:rich>
      </c:tx>
      <c:layout>
        <c:manualLayout>
          <c:xMode val="edge"/>
          <c:yMode val="edge"/>
          <c:x val="0.291087612942188"/>
          <c:y val="0.096901387326584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986260869565217"/>
          <c:y val="0.178981977070006"/>
          <c:w val="0.901373913043478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'Growth(AIC) '!$C$7</c:f>
              <c:strCache>
                <c:ptCount val="1"/>
                <c:pt idx="0">
                  <c:v>2020 Plan</c:v>
                </c:pt>
              </c:strCache>
            </c:strRef>
          </c:tx>
          <c:spPr>
            <a:ln w="19050" cap="rnd" cmpd="sng" algn="ctr">
              <a:solidFill>
                <a:schemeClr val="bg1">
                  <a:lumMod val="50000"/>
                </a:schemeClr>
              </a:solidFill>
              <a:prstDash val="solid"/>
              <a:round/>
            </a:ln>
          </c:spPr>
          <c:marker>
            <c:spPr>
              <a:solidFill>
                <a:schemeClr val="accent3">
                  <a:lumMod val="75000"/>
                </a:schemeClr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'Growth(AIC) '!$D$7:$O$7</c:f>
              <c:numCache>
                <c:formatCode>_-* #,##0_-;\-* #,##0_-;_-* "-"??_-;_-@_-</c:formatCode>
                <c:ptCount val="12"/>
                <c:pt idx="0">
                  <c:v>100396.7848385</c:v>
                </c:pt>
                <c:pt idx="1">
                  <c:v>108734.3462562</c:v>
                </c:pt>
                <c:pt idx="2">
                  <c:v>111814.6954137</c:v>
                </c:pt>
                <c:pt idx="3">
                  <c:v>103176.8845186</c:v>
                </c:pt>
                <c:pt idx="4">
                  <c:v>103928.791451</c:v>
                </c:pt>
                <c:pt idx="5">
                  <c:v>101571.3528251</c:v>
                </c:pt>
                <c:pt idx="6">
                  <c:v>95452.8111251</c:v>
                </c:pt>
                <c:pt idx="7">
                  <c:v>82358.2397498</c:v>
                </c:pt>
                <c:pt idx="8">
                  <c:v>90308.800904</c:v>
                </c:pt>
                <c:pt idx="9">
                  <c:v>93132</c:v>
                </c:pt>
                <c:pt idx="10">
                  <c:v>93572</c:v>
                </c:pt>
                <c:pt idx="11">
                  <c:v>90965.4212792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'Growth(AIC) '!$C$8</c:f>
              <c:strCache>
                <c:ptCount val="1"/>
                <c:pt idx="0">
                  <c:v>2020 Actual</c:v>
                </c:pt>
              </c:strCache>
            </c:strRef>
          </c:tx>
          <c:spPr>
            <a:ln w="19050" cap="rnd" cmpd="sng" algn="ctr">
              <a:solidFill>
                <a:srgbClr val="FF6600"/>
              </a:solidFill>
              <a:prstDash val="solid"/>
              <a:round/>
            </a:ln>
          </c:spPr>
          <c:marker>
            <c:spPr>
              <a:solidFill>
                <a:srgbClr val="FF6600"/>
              </a:solidFill>
              <a:ln w="6350" cap="flat" cmpd="sng" algn="ctr">
                <a:solidFill>
                  <a:srgbClr val="FF66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'Growth(AIC) '!$D$8:$O$8</c:f>
              <c:numCache>
                <c:formatCode>_-* #,##0_-;\-* #,##0_-;_-* "-"??_-;_-@_-</c:formatCode>
                <c:ptCount val="12"/>
                <c:pt idx="0">
                  <c:v>100373.42778</c:v>
                </c:pt>
                <c:pt idx="1">
                  <c:v>96614.699</c:v>
                </c:pt>
                <c:pt idx="2">
                  <c:v>109095.921</c:v>
                </c:pt>
                <c:pt idx="3">
                  <c:v>73805.75536</c:v>
                </c:pt>
                <c:pt idx="4">
                  <c:v>53819.06215</c:v>
                </c:pt>
                <c:pt idx="5">
                  <c:v>52426.40095</c:v>
                </c:pt>
                <c:pt idx="6">
                  <c:v>61178.42481</c:v>
                </c:pt>
                <c:pt idx="7">
                  <c:v>62393.01646</c:v>
                </c:pt>
                <c:pt idx="8">
                  <c:v>78554.46321</c:v>
                </c:pt>
                <c:pt idx="9">
                  <c:v>85282</c:v>
                </c:pt>
                <c:pt idx="10">
                  <c:v>84648</c:v>
                </c:pt>
                <c:pt idx="11">
                  <c:v>88920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5772832"/>
        <c:axId val="1"/>
      </c:lineChart>
      <c:catAx>
        <c:axId val="1815772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150000"/>
          <c:min val="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815772832"/>
        <c:crosses val="autoZero"/>
        <c:crossBetween val="between"/>
        <c:minorUnit val="100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24632363552743"/>
          <c:y val="0.0736220932103277"/>
          <c:w val="0.246414983625536"/>
          <c:h val="0.10679445279497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89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18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F/L : Total</a:t>
            </a:r>
            <a:endParaRPr lang="en-US"/>
          </a:p>
        </c:rich>
      </c:tx>
      <c:layout>
        <c:manualLayout>
          <c:xMode val="edge"/>
          <c:yMode val="edge"/>
          <c:x val="0.43415543449818"/>
          <c:y val="0.0159489958676356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638297246184639"/>
          <c:y val="0.174965396156858"/>
          <c:w val="0.936170275381536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'Growth(FL)  (2)'!$C$7</c:f>
              <c:strCache>
                <c:ptCount val="1"/>
                <c:pt idx="0">
                  <c:v>2020 Plan</c:v>
                </c:pt>
              </c:strCache>
            </c:strRef>
          </c:tx>
          <c:spPr>
            <a:ln w="19050" cap="rnd" cmpd="sng" algn="ctr">
              <a:solidFill>
                <a:schemeClr val="bg1">
                  <a:lumMod val="50000"/>
                </a:schemeClr>
              </a:solidFill>
              <a:prstDash val="solid"/>
              <a:round/>
            </a:ln>
          </c:spPr>
          <c:marker>
            <c:spPr>
              <a:solidFill>
                <a:schemeClr val="accent3">
                  <a:lumMod val="75000"/>
                </a:schemeClr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'Growth(FL)  (2)'!$D$7:$O$7</c:f>
              <c:numCache>
                <c:formatCode>_-* #,##0_-;\-* #,##0_-;_-* "-"??_-;_-@_-</c:formatCode>
                <c:ptCount val="12"/>
                <c:pt idx="0">
                  <c:v>31000</c:v>
                </c:pt>
                <c:pt idx="1">
                  <c:v>30000</c:v>
                </c:pt>
                <c:pt idx="2">
                  <c:v>28000</c:v>
                </c:pt>
                <c:pt idx="3">
                  <c:v>30000</c:v>
                </c:pt>
                <c:pt idx="4">
                  <c:v>29000</c:v>
                </c:pt>
                <c:pt idx="5">
                  <c:v>30000</c:v>
                </c:pt>
                <c:pt idx="6">
                  <c:v>29000</c:v>
                </c:pt>
                <c:pt idx="7">
                  <c:v>29000</c:v>
                </c:pt>
                <c:pt idx="8">
                  <c:v>30000</c:v>
                </c:pt>
                <c:pt idx="9">
                  <c:v>31000</c:v>
                </c:pt>
                <c:pt idx="10">
                  <c:v>29000</c:v>
                </c:pt>
                <c:pt idx="11">
                  <c:v>25000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'Growth(FL)  (2)'!$C$8</c:f>
              <c:strCache>
                <c:ptCount val="1"/>
                <c:pt idx="0">
                  <c:v>2020 Actual</c:v>
                </c:pt>
              </c:strCache>
            </c:strRef>
          </c:tx>
          <c:spPr>
            <a:ln w="19050" cap="rnd" cmpd="sng" algn="ctr">
              <a:solidFill>
                <a:srgbClr val="FF6600"/>
              </a:solidFill>
              <a:prstDash val="solid"/>
              <a:round/>
            </a:ln>
          </c:spPr>
          <c:marker>
            <c:spPr>
              <a:solidFill>
                <a:srgbClr val="FF6600"/>
              </a:solidFill>
              <a:ln w="6350" cap="flat" cmpd="sng" algn="ctr">
                <a:solidFill>
                  <a:srgbClr val="FF66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'Growth(FL)  (2)'!$D$8:$O$8</c:f>
              <c:numCache>
                <c:formatCode>_-* #,##0_-;\-* #,##0_-;_-* "-"??_-;_-@_-</c:formatCode>
                <c:ptCount val="12"/>
                <c:pt idx="0">
                  <c:v>25665.986</c:v>
                </c:pt>
                <c:pt idx="1">
                  <c:v>26957.988</c:v>
                </c:pt>
                <c:pt idx="2">
                  <c:v>20203.538</c:v>
                </c:pt>
                <c:pt idx="3">
                  <c:v>9905.592</c:v>
                </c:pt>
                <c:pt idx="4">
                  <c:v>6209.515</c:v>
                </c:pt>
                <c:pt idx="5">
                  <c:v>16520.768</c:v>
                </c:pt>
                <c:pt idx="6">
                  <c:v>15238.541</c:v>
                </c:pt>
                <c:pt idx="7">
                  <c:v>23102.497</c:v>
                </c:pt>
                <c:pt idx="8">
                  <c:v>28453.68</c:v>
                </c:pt>
                <c:pt idx="9">
                  <c:v>34925</c:v>
                </c:pt>
                <c:pt idx="10">
                  <c:v>33472</c:v>
                </c:pt>
                <c:pt idx="11">
                  <c:v>30189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8287376"/>
        <c:axId val="1"/>
      </c:lineChart>
      <c:catAx>
        <c:axId val="1468287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50000"/>
          <c:min val="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468287376"/>
        <c:crosses val="autoZero"/>
        <c:crossBetween val="between"/>
        <c:minorUnit val="100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24632363552743"/>
          <c:y val="0.0736220932103277"/>
          <c:w val="0.246414983625536"/>
          <c:h val="0.10679445279497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10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18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IIC : Total</a:t>
            </a:r>
            <a:endParaRPr lang="en-US"/>
          </a:p>
        </c:rich>
      </c:tx>
      <c:layout>
        <c:manualLayout>
          <c:xMode val="edge"/>
          <c:yMode val="edge"/>
          <c:x val="0.297070867759275"/>
          <c:y val="0.060147756609477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638297246184639"/>
          <c:y val="0.174965396156858"/>
          <c:w val="0.936170275381536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'Growth(IIC)  (3)'!$C$7</c:f>
              <c:strCache>
                <c:ptCount val="1"/>
                <c:pt idx="0">
                  <c:v>2020 Plan</c:v>
                </c:pt>
              </c:strCache>
            </c:strRef>
          </c:tx>
          <c:spPr>
            <a:ln w="19050" cap="rnd" cmpd="sng" algn="ctr">
              <a:solidFill>
                <a:schemeClr val="bg1">
                  <a:lumMod val="50000"/>
                </a:schemeClr>
              </a:solidFill>
              <a:prstDash val="solid"/>
              <a:round/>
            </a:ln>
          </c:spPr>
          <c:marker>
            <c:spPr>
              <a:solidFill>
                <a:schemeClr val="accent3">
                  <a:lumMod val="75000"/>
                </a:schemeClr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'Growth(IIC)  (3)'!$D$7:$O$7</c:f>
              <c:numCache>
                <c:formatCode>_-* #,##0_-;\-* #,##0_-;_-* "-"??_-;_-@_-</c:formatCode>
                <c:ptCount val="12"/>
                <c:pt idx="0">
                  <c:v>6500</c:v>
                </c:pt>
                <c:pt idx="1">
                  <c:v>9200</c:v>
                </c:pt>
                <c:pt idx="2">
                  <c:v>9500</c:v>
                </c:pt>
                <c:pt idx="3">
                  <c:v>25000</c:v>
                </c:pt>
                <c:pt idx="4">
                  <c:v>17000</c:v>
                </c:pt>
                <c:pt idx="5">
                  <c:v>22000</c:v>
                </c:pt>
                <c:pt idx="6">
                  <c:v>17000</c:v>
                </c:pt>
                <c:pt idx="7">
                  <c:v>14000</c:v>
                </c:pt>
                <c:pt idx="8">
                  <c:v>17000</c:v>
                </c:pt>
                <c:pt idx="9">
                  <c:v>12000</c:v>
                </c:pt>
                <c:pt idx="10">
                  <c:v>10000</c:v>
                </c:pt>
                <c:pt idx="11">
                  <c:v>5000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'Growth(IIC)  (3)'!$C$8</c:f>
              <c:strCache>
                <c:ptCount val="1"/>
                <c:pt idx="0">
                  <c:v>2020 Actual</c:v>
                </c:pt>
              </c:strCache>
            </c:strRef>
          </c:tx>
          <c:spPr>
            <a:ln w="19050" cap="rnd" cmpd="sng" algn="ctr">
              <a:solidFill>
                <a:srgbClr val="FF6600"/>
              </a:solidFill>
              <a:prstDash val="solid"/>
              <a:round/>
            </a:ln>
          </c:spPr>
          <c:marker>
            <c:spPr>
              <a:solidFill>
                <a:srgbClr val="FF6600"/>
              </a:solidFill>
              <a:ln w="6350" cap="flat" cmpd="sng" algn="ctr">
                <a:solidFill>
                  <a:srgbClr val="FF66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'Growth(IIC)  (3)'!$D$8:$O$8</c:f>
              <c:numCache>
                <c:formatCode>_-* #,##0_-;\-* #,##0_-;_-* "-"??_-;_-@_-</c:formatCode>
                <c:ptCount val="12"/>
                <c:pt idx="0">
                  <c:v>9128.373</c:v>
                </c:pt>
                <c:pt idx="1">
                  <c:v>14250.488</c:v>
                </c:pt>
                <c:pt idx="2">
                  <c:v>9128.373</c:v>
                </c:pt>
                <c:pt idx="3">
                  <c:v>22789.873</c:v>
                </c:pt>
                <c:pt idx="4">
                  <c:v>20472.418</c:v>
                </c:pt>
                <c:pt idx="5">
                  <c:v>16496.841</c:v>
                </c:pt>
                <c:pt idx="6">
                  <c:v>25458.485</c:v>
                </c:pt>
                <c:pt idx="7">
                  <c:v>16570.166</c:v>
                </c:pt>
                <c:pt idx="8">
                  <c:v>4691.182</c:v>
                </c:pt>
                <c:pt idx="9">
                  <c:v>8714</c:v>
                </c:pt>
                <c:pt idx="10">
                  <c:v>15092</c:v>
                </c:pt>
                <c:pt idx="11">
                  <c:v>5000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8287376"/>
        <c:axId val="1"/>
      </c:lineChart>
      <c:catAx>
        <c:axId val="1468287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30000"/>
          <c:min val="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468287376"/>
        <c:crosses val="autoZero"/>
        <c:crossBetween val="between"/>
        <c:majorUnit val="50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24632363552743"/>
          <c:y val="0.0736220932103277"/>
          <c:w val="0.246414983625536"/>
          <c:h val="0.10679445279497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10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18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Internal : Total</a:t>
            </a:r>
            <a:endParaRPr lang="en-US"/>
          </a:p>
        </c:rich>
      </c:tx>
      <c:layout>
        <c:manualLayout>
          <c:xMode val="edge"/>
          <c:yMode val="edge"/>
          <c:x val="0.325510188019658"/>
          <c:y val="0.0587987205787087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63829715685217"/>
          <c:y val="0.158629351611095"/>
          <c:w val="0.936170275381536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'Growth(Internal)  (4)'!$C$7</c:f>
              <c:strCache>
                <c:ptCount val="1"/>
                <c:pt idx="0">
                  <c:v>2020 Plan</c:v>
                </c:pt>
              </c:strCache>
            </c:strRef>
          </c:tx>
          <c:spPr>
            <a:ln w="19050" cap="rnd" cmpd="sng" algn="ctr">
              <a:solidFill>
                <a:schemeClr val="bg1">
                  <a:lumMod val="50000"/>
                </a:schemeClr>
              </a:solidFill>
              <a:prstDash val="solid"/>
              <a:round/>
            </a:ln>
          </c:spPr>
          <c:marker>
            <c:spPr>
              <a:solidFill>
                <a:schemeClr val="accent3">
                  <a:lumMod val="75000"/>
                </a:schemeClr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'Growth(Internal)  (4)'!$D$7:$O$7</c:f>
              <c:numCache>
                <c:formatCode>_-* #,##0_-;\-* #,##0_-;_-* "-"??_-;_-@_-</c:formatCode>
                <c:ptCount val="12"/>
                <c:pt idx="0">
                  <c:v>6500</c:v>
                </c:pt>
                <c:pt idx="1">
                  <c:v>7200</c:v>
                </c:pt>
                <c:pt idx="2">
                  <c:v>7500</c:v>
                </c:pt>
                <c:pt idx="3">
                  <c:v>8000</c:v>
                </c:pt>
                <c:pt idx="4">
                  <c:v>8000</c:v>
                </c:pt>
                <c:pt idx="5">
                  <c:v>6000</c:v>
                </c:pt>
                <c:pt idx="6">
                  <c:v>7000</c:v>
                </c:pt>
                <c:pt idx="7">
                  <c:v>7000</c:v>
                </c:pt>
                <c:pt idx="8">
                  <c:v>7500</c:v>
                </c:pt>
                <c:pt idx="9">
                  <c:v>7300</c:v>
                </c:pt>
                <c:pt idx="10">
                  <c:v>6500</c:v>
                </c:pt>
                <c:pt idx="11">
                  <c:v>7000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'Growth(Internal)  (4)'!$C$8</c:f>
              <c:strCache>
                <c:ptCount val="1"/>
                <c:pt idx="0">
                  <c:v>2020 Actual</c:v>
                </c:pt>
              </c:strCache>
            </c:strRef>
          </c:tx>
          <c:spPr>
            <a:ln w="19050" cap="rnd" cmpd="sng" algn="ctr">
              <a:solidFill>
                <a:srgbClr val="FF6600"/>
              </a:solidFill>
              <a:prstDash val="solid"/>
              <a:round/>
            </a:ln>
          </c:spPr>
          <c:marker>
            <c:spPr>
              <a:solidFill>
                <a:srgbClr val="FF6600"/>
              </a:solidFill>
              <a:ln w="6350" cap="flat" cmpd="sng" algn="ctr">
                <a:solidFill>
                  <a:srgbClr val="FF66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'Growth(Internal)  (4)'!$D$8:$O$8</c:f>
              <c:numCache>
                <c:formatCode>_-* #,##0_-;\-* #,##0_-;_-* "-"??_-;_-@_-</c:formatCode>
                <c:ptCount val="12"/>
                <c:pt idx="0">
                  <c:v>8411.131</c:v>
                </c:pt>
                <c:pt idx="1">
                  <c:v>7306.176</c:v>
                </c:pt>
                <c:pt idx="2">
                  <c:v>8419.78234</c:v>
                </c:pt>
                <c:pt idx="3">
                  <c:v>4880.465</c:v>
                </c:pt>
                <c:pt idx="4">
                  <c:v>5093.28013</c:v>
                </c:pt>
                <c:pt idx="5">
                  <c:v>2825.044</c:v>
                </c:pt>
                <c:pt idx="6">
                  <c:v>4686.237</c:v>
                </c:pt>
                <c:pt idx="7">
                  <c:v>5585.147</c:v>
                </c:pt>
                <c:pt idx="8">
                  <c:v>6773.131</c:v>
                </c:pt>
                <c:pt idx="9">
                  <c:v>8621</c:v>
                </c:pt>
                <c:pt idx="10">
                  <c:v>6470</c:v>
                </c:pt>
                <c:pt idx="11">
                  <c:v>7000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8287376"/>
        <c:axId val="1"/>
      </c:lineChart>
      <c:catAx>
        <c:axId val="1468287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15000"/>
          <c:min val="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468287376"/>
        <c:crosses val="autoZero"/>
        <c:crossBetween val="between"/>
        <c:majorUnit val="30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24632363552743"/>
          <c:y val="0.0736220932103277"/>
          <c:w val="0.246414983625536"/>
          <c:h val="0.10679445279497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10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18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  DIT</a:t>
            </a:r>
            <a:endParaRPr lang="en-US"/>
          </a:p>
        </c:rich>
      </c:tx>
      <c:layout>
        <c:manualLayout>
          <c:xMode val="edge"/>
          <c:yMode val="edge"/>
          <c:x val="0.401319605232021"/>
          <c:y val="0.0494362132692247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671191711997593"/>
          <c:y val="0.215497539651454"/>
          <c:w val="0.894230172151687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DIT!$C$7</c:f>
              <c:strCache>
                <c:ptCount val="1"/>
                <c:pt idx="0">
                  <c:v>2020 Plan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prstDash val="solid"/>
              <a:round/>
            </a:ln>
          </c:spPr>
          <c:marker>
            <c:spPr>
              <a:solidFill>
                <a:schemeClr val="accent5">
                  <a:lumMod val="75000"/>
                </a:schemeClr>
              </a:solidFill>
              <a:ln w="6350" cap="flat" cmpd="sng" algn="ctr">
                <a:solidFill>
                  <a:srgbClr val="0070C0"/>
                </a:solidFill>
                <a:prstDash val="solid"/>
                <a:round/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6350" cap="flat" cmpd="sng" algn="ctr">
                  <a:solidFill>
                    <a:srgbClr val="0070C0"/>
                  </a:solidFill>
                  <a:prstDash val="solid"/>
                  <a:round/>
                </a:ln>
              </c:spPr>
            </c:marker>
            <c:bubble3D val="0"/>
          </c:dPt>
          <c:dPt>
            <c:idx val="4"/>
            <c:marker>
              <c:spPr>
                <a:solidFill>
                  <a:schemeClr val="accent5">
                    <a:lumMod val="75000"/>
                  </a:schemeClr>
                </a:solidFill>
                <a:ln w="6350" cap="flat" cmpd="sng" algn="ctr">
                  <a:solidFill>
                    <a:srgbClr val="0066CC"/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DIT!$D$7:$O$7</c:f>
              <c:numCache>
                <c:formatCode>_-* #,##0_-;\-* #,##0_-;_-* "-"??_-;_-@_-</c:formatCode>
                <c:ptCount val="12"/>
                <c:pt idx="0">
                  <c:v>24954</c:v>
                </c:pt>
                <c:pt idx="1" c:formatCode="_(* #,##0_);_(* \(#,##0\);_(* &quot;-&quot;??_);_(@_)">
                  <c:v>24901</c:v>
                </c:pt>
                <c:pt idx="2" c:formatCode="_(* #,##0_);_(* \(#,##0\);_(* &quot;-&quot;??_);_(@_)">
                  <c:v>29858</c:v>
                </c:pt>
                <c:pt idx="3" c:formatCode="_(* #,##0_);_(* \(#,##0\);_(* &quot;-&quot;??_);_(@_)">
                  <c:v>26380</c:v>
                </c:pt>
                <c:pt idx="4" c:formatCode="_(* #,##0_);_(* \(#,##0\);_(* &quot;-&quot;??_);_(@_)">
                  <c:v>30117</c:v>
                </c:pt>
                <c:pt idx="5" c:formatCode="_(* #,##0_);_(* \(#,##0\);_(* &quot;-&quot;??_);_(@_)">
                  <c:v>31049</c:v>
                </c:pt>
                <c:pt idx="6" c:formatCode="_(* #,##0_);_(* \(#,##0\);_(* &quot;-&quot;??_);_(@_)">
                  <c:v>26841</c:v>
                </c:pt>
                <c:pt idx="7" c:formatCode="_(* #,##0_);_(* \(#,##0\);_(* &quot;-&quot;??_);_(@_)">
                  <c:v>20879</c:v>
                </c:pt>
                <c:pt idx="8" c:formatCode="_(* #,##0_);_(* \(#,##0\);_(* &quot;-&quot;??_);_(@_)">
                  <c:v>24879</c:v>
                </c:pt>
                <c:pt idx="9" c:formatCode="_(* #,##0_);_(* \(#,##0\);_(* &quot;-&quot;??_);_(@_)">
                  <c:v>25497</c:v>
                </c:pt>
                <c:pt idx="10" c:formatCode="_(* #,##0_);_(* \(#,##0\);_(* &quot;-&quot;??_);_(@_)">
                  <c:v>24543</c:v>
                </c:pt>
                <c:pt idx="11" c:formatCode="_(* #,##0_);_(* \(#,##0\);_(* &quot;-&quot;??_);_(@_)">
                  <c:v>20590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DIT!$C$8</c:f>
              <c:strCache>
                <c:ptCount val="1"/>
                <c:pt idx="0">
                  <c:v>2020  Actual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</c:spPr>
          <c:marker>
            <c:symbol val="x"/>
            <c:size val="5"/>
            <c:spPr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</a:ln>
            </c:spPr>
          </c:marker>
          <c:dPt>
            <c:idx val="1"/>
            <c:marker>
              <c:symbol val="x"/>
              <c:size val="5"/>
              <c:spPr>
                <a:solidFill>
                  <a:srgbClr val="000000"/>
                </a:solidFill>
                <a:ln w="635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DIT!$D$8:$O$8</c:f>
              <c:numCache>
                <c:formatCode>_-* #,##0_-;\-* #,##0_-;_-* "-"??_-;_-@_-</c:formatCode>
                <c:ptCount val="12"/>
                <c:pt idx="0">
                  <c:v>25986.19718</c:v>
                </c:pt>
                <c:pt idx="1" c:formatCode="_(* #,##0_);_(* \(#,##0\);_(* &quot;-&quot;??_);_(@_)">
                  <c:v>24289.84381</c:v>
                </c:pt>
                <c:pt idx="2" c:formatCode="_(* #,##0_);_(* \(#,##0\);_(* &quot;-&quot;??_);_(@_)">
                  <c:v>27465.11431</c:v>
                </c:pt>
                <c:pt idx="3" c:formatCode="_(* #,##0_);_(* \(#,##0\);_(* &quot;-&quot;??_);_(@_)">
                  <c:v>23475</c:v>
                </c:pt>
                <c:pt idx="4" c:formatCode="_(* #,##0_);_(* \(#,##0\);_(* &quot;-&quot;??_);_(@_)">
                  <c:v>18549.03965</c:v>
                </c:pt>
                <c:pt idx="5" c:formatCode="_(* #,##0_);_(* \(#,##0\);_(* &quot;-&quot;??_);_(@_)">
                  <c:v>18434.236</c:v>
                </c:pt>
                <c:pt idx="6" c:formatCode="_(* #,##0_);_(* \(#,##0\);_(* &quot;-&quot;??_);_(@_)">
                  <c:v>18363.87832</c:v>
                </c:pt>
                <c:pt idx="7" c:formatCode="_(* #,##0_);_(* \(#,##0\);_(* &quot;-&quot;??_);_(@_)">
                  <c:v>13246.11777</c:v>
                </c:pt>
                <c:pt idx="8" c:formatCode="_(* #,##0_);_(* \(#,##0\);_(* &quot;-&quot;??_);_(@_)">
                  <c:v>17315.00239</c:v>
                </c:pt>
                <c:pt idx="9" c:formatCode="_(* #,##0_);_(* \(#,##0\);_(* &quot;-&quot;??_);_(@_)">
                  <c:v>19655.15682</c:v>
                </c:pt>
                <c:pt idx="10" c:formatCode="_(* #,##0_);_(* \(#,##0\);_(* &quot;-&quot;??_);_(@_)">
                  <c:v>20386.57582</c:v>
                </c:pt>
                <c:pt idx="11" c:formatCode="_(* #,##0_);_(* \(#,##0\);_(* &quot;-&quot;??_);_(@_)">
                  <c:v>20000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3164463"/>
        <c:axId val="1"/>
      </c:lineChart>
      <c:catAx>
        <c:axId val="20631644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2063164463"/>
        <c:crosses val="autoZero"/>
        <c:crossBetween val="between"/>
        <c:majorUnit val="5000"/>
        <c:minorUnit val="2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54410838784455"/>
          <c:y val="0.0308918932303273"/>
          <c:w val="0.294799171691267"/>
          <c:h val="0.0875382121352478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35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18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  MCP</a:t>
            </a:r>
            <a:endParaRPr lang="en-US"/>
          </a:p>
        </c:rich>
      </c:tx>
      <c:layout>
        <c:manualLayout>
          <c:xMode val="edge"/>
          <c:yMode val="edge"/>
          <c:x val="0.40131954336586"/>
          <c:y val="0.0494362132692247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561288567093543"/>
          <c:y val="0.208636476186617"/>
          <c:w val="0.913070751198893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MCP!$C$7</c:f>
              <c:strCache>
                <c:ptCount val="1"/>
                <c:pt idx="0">
                  <c:v>2020 Plan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prstDash val="solid"/>
              <a:round/>
            </a:ln>
          </c:spPr>
          <c:marker>
            <c:spPr>
              <a:solidFill>
                <a:schemeClr val="accent5">
                  <a:lumMod val="75000"/>
                </a:schemeClr>
              </a:solidFill>
              <a:ln w="6350" cap="flat" cmpd="sng" algn="ctr">
                <a:solidFill>
                  <a:srgbClr val="0070C0"/>
                </a:solidFill>
                <a:prstDash val="solid"/>
                <a:round/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6350" cap="flat" cmpd="sng" algn="ctr">
                  <a:solidFill>
                    <a:srgbClr val="0070C0"/>
                  </a:solidFill>
                  <a:prstDash val="solid"/>
                  <a:round/>
                </a:ln>
              </c:spPr>
            </c:marker>
            <c:bubble3D val="0"/>
          </c:dPt>
          <c:dPt>
            <c:idx val="4"/>
            <c:marker>
              <c:spPr>
                <a:solidFill>
                  <a:schemeClr val="accent5">
                    <a:lumMod val="75000"/>
                  </a:schemeClr>
                </a:solidFill>
                <a:ln w="6350" cap="flat" cmpd="sng" algn="ctr">
                  <a:solidFill>
                    <a:srgbClr val="0066CC"/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MCP!$D$7:$O$7</c:f>
              <c:numCache>
                <c:formatCode>_-* #,##0_-;\-* #,##0_-;_-* "-"??_-;_-@_-</c:formatCode>
                <c:ptCount val="12"/>
                <c:pt idx="0">
                  <c:v>19118</c:v>
                </c:pt>
                <c:pt idx="1" c:formatCode="_(* #,##0_);_(* \(#,##0\);_(* &quot;-&quot;??_);_(@_)">
                  <c:v>19290</c:v>
                </c:pt>
                <c:pt idx="2" c:formatCode="_(* #,##0_);_(* \(#,##0\);_(* &quot;-&quot;??_);_(@_)">
                  <c:v>22459</c:v>
                </c:pt>
                <c:pt idx="3" c:formatCode="_(* #,##0_);_(* \(#,##0\);_(* &quot;-&quot;??_);_(@_)">
                  <c:v>20518</c:v>
                </c:pt>
                <c:pt idx="4" c:formatCode="_(* #,##0_);_(* \(#,##0\);_(* &quot;-&quot;??_);_(@_)">
                  <c:v>20984</c:v>
                </c:pt>
                <c:pt idx="5" c:formatCode="_(* #,##0_);_(* \(#,##0\);_(* &quot;-&quot;??_);_(@_)">
                  <c:v>18958</c:v>
                </c:pt>
                <c:pt idx="6" c:formatCode="_(* #,##0_);_(* \(#,##0\);_(* &quot;-&quot;??_);_(@_)">
                  <c:v>18250</c:v>
                </c:pt>
                <c:pt idx="7" c:formatCode="_(* #,##0_);_(* \(#,##0\);_(* &quot;-&quot;??_);_(@_)">
                  <c:v>14900</c:v>
                </c:pt>
                <c:pt idx="8" c:formatCode="_(* #,##0_);_(* \(#,##0\);_(* &quot;-&quot;??_);_(@_)">
                  <c:v>18666</c:v>
                </c:pt>
                <c:pt idx="9" c:formatCode="_(* #,##0_);_(* \(#,##0\);_(* &quot;-&quot;??_);_(@_)">
                  <c:v>18533</c:v>
                </c:pt>
                <c:pt idx="10" c:formatCode="_(* #,##0_);_(* \(#,##0\);_(* &quot;-&quot;??_);_(@_)">
                  <c:v>20142</c:v>
                </c:pt>
                <c:pt idx="11" c:formatCode="_(* #,##0_);_(* \(#,##0\);_(* &quot;-&quot;??_);_(@_)">
                  <c:v>19298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MCP!$C$8</c:f>
              <c:strCache>
                <c:ptCount val="1"/>
                <c:pt idx="0">
                  <c:v>2019 Plan (Sub-Assy)</c:v>
                </c:pt>
              </c:strCache>
            </c:strRef>
          </c:tx>
          <c:marker>
            <c:symbol val="x"/>
            <c:size val="5"/>
            <c:spPr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MCP!$D$8:$O$8</c:f>
            </c:numRef>
          </c:val>
          <c:smooth val="0"/>
        </c:ser>
        <c:ser>
          <c:idx val="0"/>
          <c:order val="2"/>
          <c:tx>
            <c:strRef>
              <c:f>MCP!$C$9</c:f>
              <c:strCache>
                <c:ptCount val="1"/>
                <c:pt idx="0">
                  <c:v>2020 Plan (Sub-Assy)</c:v>
                </c:pt>
              </c:strCache>
            </c:strRef>
          </c:tx>
          <c:dLbls>
            <c:delete val="1"/>
          </c:dLbls>
          <c:val>
            <c:numRef>
              <c:f>MCP!$D$9:$O$9</c:f>
            </c:numRef>
          </c:val>
          <c:smooth val="0"/>
        </c:ser>
        <c:ser>
          <c:idx val="3"/>
          <c:order val="3"/>
          <c:tx>
            <c:strRef>
              <c:f>MCP!$C$10</c:f>
              <c:strCache>
                <c:ptCount val="1"/>
                <c:pt idx="0">
                  <c:v>2020  Actual</c:v>
                </c:pt>
              </c:strCache>
            </c:strRef>
          </c:tx>
          <c:spPr>
            <a:ln w="22225" cap="rnd" cmpd="sng" algn="ctr">
              <a:solidFill>
                <a:schemeClr val="accent2">
                  <a:lumMod val="75000"/>
                </a:schemeClr>
              </a:solidFill>
              <a:prstDash val="solid"/>
              <a:round/>
            </a:ln>
          </c:spPr>
          <c:dLbls>
            <c:delete val="1"/>
          </c:dLbls>
          <c:val>
            <c:numRef>
              <c:f>MCP!$D$10:$O$10</c:f>
              <c:numCache>
                <c:formatCode>_-* #,##0_-;\-* #,##0_-;_-* "-"??_-;_-@_-</c:formatCode>
                <c:ptCount val="12"/>
                <c:pt idx="0">
                  <c:v>21255.63999</c:v>
                </c:pt>
                <c:pt idx="1" c:formatCode="_(* #,##0_);_(* \(#,##0\);_(* &quot;-&quot;??_);_(@_)">
                  <c:v>20192.74741</c:v>
                </c:pt>
                <c:pt idx="2" c:formatCode="_(* #,##0_);_(* \(#,##0\);_(* &quot;-&quot;??_);_(@_)">
                  <c:v>23759.06972</c:v>
                </c:pt>
                <c:pt idx="3" c:formatCode="_(* #,##0_);_(* \(#,##0\);_(* &quot;-&quot;??_);_(@_)">
                  <c:v>7149.151</c:v>
                </c:pt>
                <c:pt idx="4" c:formatCode="_(* #,##0_);_(* \(#,##0\);_(* &quot;-&quot;??_);_(@_)">
                  <c:v>5430.4438</c:v>
                </c:pt>
                <c:pt idx="5" c:formatCode="_(* #,##0_);_(* \(#,##0\);_(* &quot;-&quot;??_);_(@_)">
                  <c:v>7339.733</c:v>
                </c:pt>
                <c:pt idx="6" c:formatCode="_(* #,##0_);_(* \(#,##0\);_(* &quot;-&quot;??_);_(@_)">
                  <c:v>14290.3083</c:v>
                </c:pt>
                <c:pt idx="7" c:formatCode="_(* #,##0_);_(* \(#,##0\);_(* &quot;-&quot;??_);_(@_)">
                  <c:v>12345.68638</c:v>
                </c:pt>
                <c:pt idx="8" c:formatCode="_(* #,##0_);_(* \(#,##0\);_(* &quot;-&quot;??_);_(@_)">
                  <c:v>21408.73331</c:v>
                </c:pt>
                <c:pt idx="9" c:formatCode="_(* #,##0_);_(* \(#,##0\);_(* &quot;-&quot;??_);_(@_)">
                  <c:v>20095.0072</c:v>
                </c:pt>
                <c:pt idx="10" c:formatCode="_(* #,##0_);_(* \(#,##0\);_(* &quot;-&quot;??_);_(@_)">
                  <c:v>22151.48046</c:v>
                </c:pt>
                <c:pt idx="11" c:formatCode="_(* #,##0_);_(* \(#,##0\);_(* &quot;-&quot;??_);_(@_)">
                  <c:v>19000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3186095"/>
        <c:axId val="1"/>
      </c:lineChart>
      <c:catAx>
        <c:axId val="206318609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3500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2063186095"/>
        <c:crosses val="autoZero"/>
        <c:crossBetween val="between"/>
        <c:majorUnit val="5000"/>
        <c:minorUnit val="2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54264186804236"/>
          <c:y val="0.0308918932303273"/>
          <c:w val="0.336455109059643"/>
          <c:h val="0.107685201442444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35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20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  FGT</a:t>
            </a:r>
            <a:endParaRPr lang="en-US"/>
          </a:p>
        </c:rich>
      </c:tx>
      <c:layout>
        <c:manualLayout>
          <c:xMode val="edge"/>
          <c:yMode val="edge"/>
          <c:x val="0.401319596044758"/>
          <c:y val="0.0425753050461169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561288567093543"/>
          <c:y val="0.208636476186617"/>
          <c:w val="0.928364854759739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FGT!$C$7</c:f>
              <c:strCache>
                <c:ptCount val="1"/>
                <c:pt idx="0">
                  <c:v>2020 Plan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prstDash val="solid"/>
              <a:round/>
            </a:ln>
          </c:spPr>
          <c:marker>
            <c:spPr>
              <a:solidFill>
                <a:schemeClr val="accent5">
                  <a:lumMod val="75000"/>
                </a:schemeClr>
              </a:solidFill>
              <a:ln w="6350" cap="flat" cmpd="sng" algn="ctr">
                <a:solidFill>
                  <a:srgbClr val="0070C0"/>
                </a:solidFill>
                <a:prstDash val="solid"/>
                <a:round/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6350" cap="flat" cmpd="sng" algn="ctr">
                  <a:solidFill>
                    <a:srgbClr val="0070C0"/>
                  </a:solidFill>
                  <a:prstDash val="solid"/>
                  <a:round/>
                </a:ln>
              </c:spPr>
            </c:marker>
            <c:bubble3D val="0"/>
          </c:dPt>
          <c:dPt>
            <c:idx val="4"/>
            <c:marker>
              <c:spPr>
                <a:solidFill>
                  <a:schemeClr val="accent5">
                    <a:lumMod val="75000"/>
                  </a:schemeClr>
                </a:solidFill>
                <a:ln w="6350" cap="flat" cmpd="sng" algn="ctr">
                  <a:solidFill>
                    <a:srgbClr val="0066CC"/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FGT!$D$7:$O$7</c:f>
              <c:numCache>
                <c:formatCode>_-* #,##0_-;\-* #,##0_-;_-* "-"??_-;_-@_-</c:formatCode>
                <c:ptCount val="12"/>
                <c:pt idx="0">
                  <c:v>6722</c:v>
                </c:pt>
                <c:pt idx="1" c:formatCode="_(* #,##0_);_(* \(#,##0\);_(* &quot;-&quot;??_);_(@_)">
                  <c:v>8239</c:v>
                </c:pt>
                <c:pt idx="2" c:formatCode="_(* #,##0_);_(* \(#,##0\);_(* &quot;-&quot;??_);_(@_)">
                  <c:v>7127</c:v>
                </c:pt>
                <c:pt idx="3" c:formatCode="_(* #,##0_);_(* \(#,##0\);_(* &quot;-&quot;??_);_(@_)">
                  <c:v>7394</c:v>
                </c:pt>
                <c:pt idx="4" c:formatCode="_(* #,##0_);_(* \(#,##0\);_(* &quot;-&quot;??_);_(@_)">
                  <c:v>6037</c:v>
                </c:pt>
                <c:pt idx="5" c:formatCode="_(* #,##0_);_(* \(#,##0\);_(* &quot;-&quot;??_);_(@_)">
                  <c:v>5149</c:v>
                </c:pt>
                <c:pt idx="6" c:formatCode="_(* #,##0_);_(* \(#,##0\);_(* &quot;-&quot;??_);_(@_)">
                  <c:v>5626</c:v>
                </c:pt>
                <c:pt idx="7" c:formatCode="_(* #,##0_);_(* \(#,##0\);_(* &quot;-&quot;??_);_(@_)">
                  <c:v>4724</c:v>
                </c:pt>
                <c:pt idx="8" c:formatCode="_(* #,##0_);_(* \(#,##0\);_(* &quot;-&quot;??_);_(@_)">
                  <c:v>4228</c:v>
                </c:pt>
                <c:pt idx="9" c:formatCode="_(* #,##0_);_(* \(#,##0\);_(* &quot;-&quot;??_);_(@_)">
                  <c:v>4355</c:v>
                </c:pt>
                <c:pt idx="10" c:formatCode="_(* #,##0_);_(* \(#,##0\);_(* &quot;-&quot;??_);_(@_)">
                  <c:v>6445</c:v>
                </c:pt>
                <c:pt idx="11" c:formatCode="_(* #,##0_);_(* \(#,##0\);_(* &quot;-&quot;??_);_(@_)">
                  <c:v>7437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FGT!$C$8</c:f>
              <c:strCache>
                <c:ptCount val="1"/>
                <c:pt idx="0">
                  <c:v>2020 Actual</c:v>
                </c:pt>
              </c:strCache>
            </c:strRef>
          </c:tx>
          <c:marker>
            <c:symbol val="x"/>
            <c:size val="5"/>
            <c:spPr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FGT!$D$8:$O$8</c:f>
              <c:numCache>
                <c:formatCode>_-* #,##0_-;\-* #,##0_-;_-* "-"??_-;_-@_-</c:formatCode>
                <c:ptCount val="12"/>
                <c:pt idx="0">
                  <c:v>6972.49349</c:v>
                </c:pt>
                <c:pt idx="1" c:formatCode="_(* #,##0_);_(* \(#,##0\);_(* &quot;-&quot;??_);_(@_)">
                  <c:v>8355.40146</c:v>
                </c:pt>
                <c:pt idx="2" c:formatCode="_(* #,##0_);_(* \(#,##0\);_(* &quot;-&quot;??_);_(@_)">
                  <c:v>6262.22284</c:v>
                </c:pt>
                <c:pt idx="3" c:formatCode="_(* #,##0_);_(* \(#,##0\);_(* &quot;-&quot;??_);_(@_)">
                  <c:v>4490.377</c:v>
                </c:pt>
                <c:pt idx="4" c:formatCode="_(* #,##0_);_(* \(#,##0\);_(* &quot;-&quot;??_);_(@_)">
                  <c:v>3598.66997</c:v>
                </c:pt>
                <c:pt idx="5" c:formatCode="_(* #,##0_);_(* \(#,##0\);_(* &quot;-&quot;??_);_(@_)">
                  <c:v>4912.16</c:v>
                </c:pt>
                <c:pt idx="6" c:formatCode="_(* #,##0_);_(* \(#,##0\);_(* &quot;-&quot;??_);_(@_)">
                  <c:v>2866.75493</c:v>
                </c:pt>
                <c:pt idx="7" c:formatCode="_(* #,##0_);_(* \(#,##0\);_(* &quot;-&quot;??_);_(@_)">
                  <c:v>3113.29231</c:v>
                </c:pt>
                <c:pt idx="8" c:formatCode="_(* #,##0_);_(* \(#,##0\);_(* &quot;-&quot;??_);_(@_)">
                  <c:v>2808.46015</c:v>
                </c:pt>
                <c:pt idx="9" c:formatCode="_(* #,##0_);_(* \(#,##0\);_(* &quot;-&quot;??_);_(@_)">
                  <c:v>4593.33942</c:v>
                </c:pt>
                <c:pt idx="10" c:formatCode="_(* #,##0_);_(* \(#,##0\);_(* &quot;-&quot;??_);_(@_)">
                  <c:v>5070.86818</c:v>
                </c:pt>
                <c:pt idx="11" c:formatCode="_(* #,##0_);_(* \(#,##0\);_(* &quot;-&quot;??_);_(@_)">
                  <c:v>3700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3187759"/>
        <c:axId val="1"/>
      </c:lineChart>
      <c:catAx>
        <c:axId val="2063187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15000"/>
          <c:min val="100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2063187759"/>
        <c:crosses val="autoZero"/>
        <c:crossBetween val="between"/>
        <c:minorUnit val="2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10298717440435"/>
          <c:y val="0.0308918125046281"/>
          <c:w val="0.248038421583535"/>
          <c:h val="0.107685269748805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35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>
              <a:defRPr lang="th-TH" sz="2000" b="1" i="0" u="sng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  <a:r>
              <a:rPr lang="en-US"/>
              <a:t>Sales amount   MACO</a:t>
            </a:r>
            <a:endParaRPr lang="en-US"/>
          </a:p>
        </c:rich>
      </c:tx>
      <c:layout>
        <c:manualLayout>
          <c:xMode val="edge"/>
          <c:yMode val="edge"/>
          <c:x val="0.401319582297838"/>
          <c:y val="0.0425751498043877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561288567093543"/>
          <c:y val="0.208636476186617"/>
          <c:w val="0.928364854759739"/>
          <c:h val="0.627978015654116"/>
        </c:manualLayout>
      </c:layout>
      <c:lineChart>
        <c:grouping val="standard"/>
        <c:varyColors val="0"/>
        <c:ser>
          <c:idx val="2"/>
          <c:order val="0"/>
          <c:tx>
            <c:strRef>
              <c:f>MACO!$C$7</c:f>
              <c:strCache>
                <c:ptCount val="1"/>
                <c:pt idx="0">
                  <c:v>2020 Plan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prstDash val="solid"/>
              <a:round/>
            </a:ln>
          </c:spPr>
          <c:marker>
            <c:spPr>
              <a:solidFill>
                <a:schemeClr val="accent5">
                  <a:lumMod val="75000"/>
                </a:schemeClr>
              </a:solidFill>
              <a:ln w="6350" cap="flat" cmpd="sng" algn="ctr">
                <a:solidFill>
                  <a:srgbClr val="0070C0"/>
                </a:solidFill>
                <a:prstDash val="solid"/>
                <a:round/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6350" cap="flat" cmpd="sng" algn="ctr">
                  <a:solidFill>
                    <a:srgbClr val="0070C0"/>
                  </a:solidFill>
                  <a:prstDash val="solid"/>
                  <a:round/>
                </a:ln>
              </c:spPr>
            </c:marker>
            <c:bubble3D val="0"/>
          </c:dPt>
          <c:dPt>
            <c:idx val="4"/>
            <c:marker>
              <c:spPr>
                <a:solidFill>
                  <a:schemeClr val="accent5">
                    <a:lumMod val="75000"/>
                  </a:schemeClr>
                </a:solidFill>
                <a:ln w="6350" cap="flat" cmpd="sng" algn="ctr">
                  <a:solidFill>
                    <a:srgbClr val="0066CC"/>
                  </a:solidFill>
                  <a:prstDash val="solid"/>
                  <a:round/>
                </a:ln>
              </c:spPr>
            </c:marker>
            <c:bubble3D val="0"/>
          </c:dPt>
          <c:dLbls>
            <c:delete val="1"/>
          </c:dLbls>
          <c:val>
            <c:numRef>
              <c:f>MACO!$D$7:$O$7</c:f>
              <c:numCache>
                <c:formatCode>_-* #,##0_-;\-* #,##0_-;_-* "-"??_-;_-@_-</c:formatCode>
                <c:ptCount val="12"/>
                <c:pt idx="0">
                  <c:v>9214</c:v>
                </c:pt>
                <c:pt idx="1" c:formatCode="_(* #,##0_);_(* \(#,##0\);_(* &quot;-&quot;??_);_(@_)">
                  <c:v>8728</c:v>
                </c:pt>
                <c:pt idx="2" c:formatCode="_(* #,##0_);_(* \(#,##0\);_(* &quot;-&quot;??_);_(@_)">
                  <c:v>9152</c:v>
                </c:pt>
                <c:pt idx="3" c:formatCode="_(* #,##0_);_(* \(#,##0\);_(* &quot;-&quot;??_);_(@_)">
                  <c:v>8627</c:v>
                </c:pt>
                <c:pt idx="4" c:formatCode="_(* #,##0_);_(* \(#,##0\);_(* &quot;-&quot;??_);_(@_)">
                  <c:v>7600</c:v>
                </c:pt>
                <c:pt idx="5" c:formatCode="_(* #,##0_);_(* \(#,##0\);_(* &quot;-&quot;??_);_(@_)">
                  <c:v>9270</c:v>
                </c:pt>
                <c:pt idx="6" c:formatCode="_(* #,##0_);_(* \(#,##0\);_(* &quot;-&quot;??_);_(@_)">
                  <c:v>7801</c:v>
                </c:pt>
                <c:pt idx="7" c:formatCode="_(* #,##0_);_(* \(#,##0\);_(* &quot;-&quot;??_);_(@_)">
                  <c:v>6769</c:v>
                </c:pt>
                <c:pt idx="8" c:formatCode="_(* #,##0_);_(* \(#,##0\);_(* &quot;-&quot;??_);_(@_)">
                  <c:v>8072</c:v>
                </c:pt>
                <c:pt idx="9" c:formatCode="_(* #,##0_);_(* \(#,##0\);_(* &quot;-&quot;??_);_(@_)">
                  <c:v>10135</c:v>
                </c:pt>
                <c:pt idx="10" c:formatCode="_(* #,##0_);_(* \(#,##0\);_(* &quot;-&quot;??_);_(@_)">
                  <c:v>11113</c:v>
                </c:pt>
                <c:pt idx="11" c:formatCode="_(* #,##0_);_(* \(#,##0\);_(* &quot;-&quot;??_);_(@_)">
                  <c:v>10268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MACO!$C$8</c:f>
              <c:strCache>
                <c:ptCount val="1"/>
                <c:pt idx="0">
                  <c:v>2020 Actual</c:v>
                </c:pt>
              </c:strCache>
            </c:strRef>
          </c:tx>
          <c:marker>
            <c:symbol val="x"/>
            <c:size val="5"/>
            <c:spPr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  <a:round/>
              </a:ln>
            </c:spPr>
          </c:marker>
          <c:dLbls>
            <c:delete val="1"/>
          </c:dLbls>
          <c:val>
            <c:numRef>
              <c:f>MACO!$D$8:$O$8</c:f>
              <c:numCache>
                <c:formatCode>_-* #,##0_-;\-* #,##0_-;_-* "-"??_-;_-@_-</c:formatCode>
                <c:ptCount val="12"/>
                <c:pt idx="0">
                  <c:v>10156.53911</c:v>
                </c:pt>
                <c:pt idx="1" c:formatCode="_(* #,##0_);_(* \(#,##0\);_(* &quot;-&quot;??_);_(@_)">
                  <c:v>8141.00056</c:v>
                </c:pt>
                <c:pt idx="2" c:formatCode="_(* #,##0_);_(* \(#,##0\);_(* &quot;-&quot;??_);_(@_)">
                  <c:v>12395.99228</c:v>
                </c:pt>
                <c:pt idx="3" c:formatCode="_(* #,##0_);_(* \(#,##0\);_(* &quot;-&quot;??_);_(@_)">
                  <c:v>5146.282</c:v>
                </c:pt>
                <c:pt idx="4" c:formatCode="_(* #,##0_);_(* \(#,##0\);_(* &quot;-&quot;??_);_(@_)">
                  <c:v>4642.762</c:v>
                </c:pt>
                <c:pt idx="5" c:formatCode="_(* #,##0_);_(* \(#,##0\);_(* &quot;-&quot;??_);_(@_)">
                  <c:v>6163.691</c:v>
                </c:pt>
                <c:pt idx="6" c:formatCode="_(* #,##0_);_(* \(#,##0\);_(* &quot;-&quot;??_);_(@_)">
                  <c:v>4595.04865</c:v>
                </c:pt>
                <c:pt idx="7" c:formatCode="_(* #,##0_);_(* \(#,##0\);_(* &quot;-&quot;??_);_(@_)">
                  <c:v>5584.5129</c:v>
                </c:pt>
                <c:pt idx="8" c:formatCode="_(* #,##0_);_(* \(#,##0\);_(* &quot;-&quot;??_);_(@_)">
                  <c:v>6860.05378</c:v>
                </c:pt>
                <c:pt idx="9" c:formatCode="_(* #,##0_);_(* \(#,##0\);_(* &quot;-&quot;??_);_(@_)">
                  <c:v>7152.67989</c:v>
                </c:pt>
                <c:pt idx="10" c:formatCode="_(* #,##0_);_(* \(#,##0\);_(* &quot;-&quot;??_);_(@_)">
                  <c:v>5822.68162</c:v>
                </c:pt>
                <c:pt idx="11" c:formatCode="_(* #,##0_);_(* \(#,##0\);_(* &quot;-&quot;??_);_(@_)">
                  <c:v>6400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3190255"/>
        <c:axId val="1"/>
      </c:lineChart>
      <c:catAx>
        <c:axId val="20631902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1"/>
        <c:crosses val="autoZero"/>
        <c:auto val="1"/>
        <c:lblAlgn val="ctr"/>
        <c:lblOffset val="100"/>
        <c:tickLblSkip val="1"/>
        <c:noMultiLvlLbl val="0"/>
      </c:catAx>
      <c:valAx>
        <c:axId val="1"/>
        <c:scaling>
          <c:orientation val="minMax"/>
          <c:max val="15000"/>
          <c:min val="100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 w="3175" cap="flat" cmpd="sng" algn="ctr">
            <a:solidFill>
              <a:srgbClr val="000000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th-TH" sz="1200" b="0" i="0" u="none" strike="noStrike" kern="1200" baseline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defRPr>
            </a:pPr>
          </a:p>
        </c:txPr>
        <c:crossAx val="2063190255"/>
        <c:crosses val="autoZero"/>
        <c:crossBetween val="between"/>
        <c:minorUnit val="20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3563047302903"/>
          <c:y val="0.0593377047381272"/>
          <c:w val="0.248038470239827"/>
          <c:h val="0.107685171429043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th-TH" sz="1350" b="0" i="0" u="none" strike="noStrike" kern="1200" baseline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defRPr>
          </a:pPr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  <a:effectLst>
      <a:outerShdw dist="35921" dir="2700000" algn="br">
        <a:srgbClr val="000000"/>
      </a:outerShdw>
    </a:effectLst>
  </c:spPr>
  <c:txPr>
    <a:bodyPr/>
    <a:lstStyle/>
    <a:p>
      <a:pPr>
        <a:defRPr lang="th-TH" sz="975" b="0" i="0" u="none" strike="noStrike" baseline="0">
          <a:solidFill>
            <a:srgbClr val="000000"/>
          </a:solidFill>
          <a:latin typeface="Times New Roman" panose="02020603050405020304"/>
          <a:ea typeface="Times New Roman" panose="02020603050405020304"/>
          <a:cs typeface="Times New Roman" panose="02020603050405020304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570"/>
          </a:xfrm>
          <a:prstGeom prst="rect">
            <a:avLst/>
          </a:prstGeom>
        </p:spPr>
        <p:txBody>
          <a:bodyPr vert="horz" lIns="91119" tIns="45560" rIns="91119" bIns="4556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570"/>
          </a:xfrm>
          <a:prstGeom prst="rect">
            <a:avLst/>
          </a:prstGeom>
        </p:spPr>
        <p:txBody>
          <a:bodyPr vert="horz" lIns="91119" tIns="45560" rIns="91119" bIns="45560" rtlCol="0"/>
          <a:lstStyle>
            <a:lvl1pPr algn="r">
              <a:defRPr sz="1200"/>
            </a:lvl1pPr>
          </a:lstStyle>
          <a:p>
            <a:fld id="{750702C2-A4AB-4DC4-BC3A-B87F456B410A}" type="datetimeFigureOut">
              <a:rPr lang="th-TH" smtClean="0"/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887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60" rIns="91119" bIns="4556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21385"/>
            <a:ext cx="5445760" cy="4472305"/>
          </a:xfrm>
          <a:prstGeom prst="rect">
            <a:avLst/>
          </a:prstGeom>
        </p:spPr>
        <p:txBody>
          <a:bodyPr vert="horz" lIns="91119" tIns="45560" rIns="91119" bIns="4556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1182"/>
            <a:ext cx="2949786" cy="496569"/>
          </a:xfrm>
          <a:prstGeom prst="rect">
            <a:avLst/>
          </a:prstGeom>
        </p:spPr>
        <p:txBody>
          <a:bodyPr vert="horz" lIns="91119" tIns="45560" rIns="91119" bIns="4556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1182"/>
            <a:ext cx="2949786" cy="496569"/>
          </a:xfrm>
          <a:prstGeom prst="rect">
            <a:avLst/>
          </a:prstGeom>
        </p:spPr>
        <p:txBody>
          <a:bodyPr vert="horz" lIns="91119" tIns="45560" rIns="91119" bIns="45560" rtlCol="0" anchor="b"/>
          <a:lstStyle>
            <a:lvl1pPr algn="r">
              <a:defRPr sz="1200"/>
            </a:lvl1pPr>
          </a:lstStyle>
          <a:p>
            <a:fld id="{FC168517-857C-4037-BF54-DA670B974E8B}" type="slidenum">
              <a:rPr lang="th-TH" smtClean="0"/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th-TH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37216D4-CCC2-4598-AD1E-C75A0D100E3B}" type="slidenum">
              <a:rPr lang="th-TH" smtClean="0"/>
            </a:fld>
            <a:endParaRPr 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68517-857C-4037-BF54-DA670B974E8B}" type="slidenum">
              <a:rPr lang="th-TH" smtClean="0"/>
            </a:fld>
            <a:endParaRPr 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D5259-3B22-421B-9557-B9BEC321BA80}" type="slidenum">
              <a:rPr lang="en-US"/>
            </a:fld>
            <a:endParaRPr lang="th-TH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0A4B7B-03FF-48DC-9CAE-3D973B72AD02}" type="slidenum">
              <a:rPr lang="en-US"/>
            </a:fld>
            <a:endParaRPr lang="th-TH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9742FB-BA49-43B4-B588-424CCE6EC95A}" type="slidenum">
              <a:rPr lang="en-US"/>
            </a:fld>
            <a:endParaRPr lang="th-TH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00E9B-7F06-466A-BA52-785A91BAB3D8}" type="slidenum">
              <a:rPr lang="en-US"/>
            </a:fld>
            <a:endParaRPr lang="th-TH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D69281-2BB9-4CDF-864A-0917FB641E18}" type="slidenum">
              <a:rPr lang="en-US"/>
            </a:fld>
            <a:endParaRPr lang="th-TH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55295D-AB8E-41F6-B6E5-BE212F8FBEA3}" type="slidenum">
              <a:rPr lang="en-US"/>
            </a:fld>
            <a:endParaRPr lang="th-TH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B85975-E859-47F0-BB34-0877ED90B524}" type="slidenum">
              <a:rPr lang="en-US"/>
            </a:fld>
            <a:endParaRPr lang="th-TH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7A7BF7-E19E-4008-A32D-CBC11ED012D4}" type="slidenum">
              <a:rPr lang="en-US"/>
            </a:fld>
            <a:endParaRPr lang="th-TH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49A2AE-52C5-43C7-B293-8EFAF4042BD9}" type="slidenum">
              <a:rPr lang="en-US"/>
            </a:fld>
            <a:endParaRPr lang="th-TH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4DBF3B-62AB-4C75-817F-5C1C37CDDB93}" type="slidenum">
              <a:rPr lang="en-US"/>
            </a:fld>
            <a:endParaRPr lang="th-TH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th-TH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  <a:endParaRPr lang="th-TH"/>
          </a:p>
          <a:p>
            <a:pPr lvl="1"/>
            <a:r>
              <a:rPr lang="th-TH"/>
              <a:t>ระดับที่สอง</a:t>
            </a:r>
            <a:endParaRPr lang="th-TH"/>
          </a:p>
          <a:p>
            <a:pPr lvl="2"/>
            <a:r>
              <a:rPr lang="th-TH"/>
              <a:t>ระดับที่สาม</a:t>
            </a:r>
            <a:endParaRPr lang="th-TH"/>
          </a:p>
          <a:p>
            <a:pPr lvl="3"/>
            <a:r>
              <a:rPr lang="th-TH"/>
              <a:t>ระดับที่สี่</a:t>
            </a:r>
            <a:endParaRPr lang="th-TH"/>
          </a:p>
          <a:p>
            <a:pPr lvl="4"/>
            <a:r>
              <a:rPr lang="th-TH"/>
              <a:t>ระดับที่ห้า</a:t>
            </a:r>
            <a:endParaRPr lang="th-TH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BB962C8B-B14F-4D97-AF65-F5344CB8AC3E}" type="datetime1">
              <a:rPr lang="th-TH"/>
            </a:fld>
            <a:endParaRPr lang="th-TH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th-TH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8867C1A-E82A-4D9A-8A8C-DA0C78B1625D}" type="slidenum">
              <a:rPr lang="en-US"/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ngsana New" panose="02020603050405020304" pitchFamily="18" charset="-34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ngsana New" panose="02020603050405020304" pitchFamily="18" charset="-34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ngsana New" panose="02020603050405020304" pitchFamily="18" charset="-34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ngsana New" panose="02020603050405020304" pitchFamily="18" charset="-34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ngsana New" panose="02020603050405020304" pitchFamily="18" charset="-34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ngsana New" panose="02020603050405020304" pitchFamily="18" charset="-34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ngsana New" panose="02020603050405020304" pitchFamily="18" charset="-34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ngsana New" panose="02020603050405020304" pitchFamily="18" charset="-34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r="2366" b="2"/>
          <a:stretch>
            <a:fillRect/>
          </a:stretch>
        </p:blipFill>
        <p:spPr>
          <a:xfrm>
            <a:off x="2286000" y="3169558"/>
            <a:ext cx="5597129" cy="2826897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4" name="Title 1"/>
          <p:cNvSpPr txBox="1"/>
          <p:nvPr/>
        </p:nvSpPr>
        <p:spPr>
          <a:xfrm>
            <a:off x="218215" y="1461506"/>
            <a:ext cx="5597129" cy="16764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450"/>
              </a:spcAft>
            </a:pPr>
            <a:r>
              <a:rPr lang="en-US" sz="3150" b="1" u="sng" dirty="0"/>
              <a:t>Management Review </a:t>
            </a:r>
            <a:endParaRPr lang="en-US" sz="3150" b="1" u="sng" dirty="0"/>
          </a:p>
          <a:p>
            <a:pPr>
              <a:spcAft>
                <a:spcPts val="450"/>
              </a:spcAft>
            </a:pPr>
            <a:r>
              <a:rPr lang="en-US" sz="3150" b="1" u="sng" dirty="0"/>
              <a:t>Sales Department</a:t>
            </a:r>
            <a:br>
              <a:rPr lang="en-US" sz="3150" b="1" u="sng" dirty="0"/>
            </a:br>
            <a:r>
              <a:rPr lang="en-US" sz="3150" b="1" u="sng" dirty="0"/>
              <a:t>Dec 11, 2020</a:t>
            </a:r>
            <a:endParaRPr lang="en-US" sz="31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899" r="32443" b="2"/>
          <a:stretch>
            <a:fillRect/>
          </a:stretch>
        </p:blipFill>
        <p:spPr>
          <a:xfrm>
            <a:off x="4852219" y="160119"/>
            <a:ext cx="4073566" cy="2826897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  <p:sp>
        <p:nvSpPr>
          <p:cNvPr id="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4B00E9B-7F06-466A-BA52-785A91BAB3D8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524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2.4 Sales Amount (MACO)</a:t>
            </a:r>
            <a:endParaRPr lang="th-TH" sz="2400" b="1" u="sng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8598" y="381000"/>
          <a:ext cx="8686803" cy="3517176"/>
        </p:xfrm>
        <a:graphic>
          <a:graphicData uri="http://schemas.openxmlformats.org/drawingml/2006/table">
            <a:tbl>
              <a:tblPr/>
              <a:tblGrid>
                <a:gridCol w="441448"/>
                <a:gridCol w="1114843"/>
                <a:gridCol w="533105"/>
                <a:gridCol w="533105"/>
                <a:gridCol w="533105"/>
                <a:gridCol w="533105"/>
                <a:gridCol w="533105"/>
                <a:gridCol w="533105"/>
                <a:gridCol w="533105"/>
                <a:gridCol w="533105"/>
                <a:gridCol w="533105"/>
                <a:gridCol w="533105"/>
                <a:gridCol w="533105"/>
                <a:gridCol w="533105"/>
                <a:gridCol w="733252"/>
              </a:tblGrid>
              <a:tr h="225335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: Baht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MACO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566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8,859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8,392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8,800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8,296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7,307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8,913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7,501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6,509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7,761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9,745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10,686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9,873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102,641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6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9,214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8,728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9,152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8,627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7,600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9,270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7,801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6,769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8,072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10,135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11,113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10,268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106,749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  <a:tr h="2566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10,157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8,141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12,396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5,146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4,643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6,164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4,595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5,585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6,860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7,153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5,823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6,400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83,061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566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 ass'y 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1,996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1,889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2,229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2,344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2,159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1,714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2,008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1,981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1,488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1,614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1,443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1,570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22,435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6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Grand Total 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12,152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10,030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14,625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7,490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6,802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7,877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6,603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7,566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8,348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8,766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7,265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7,970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105,496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631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65%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6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2020 Plan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71%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62%</a:t>
                      </a:r>
                      <a:endParaRPr 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186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41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2019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8,859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17,251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26,051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34,347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41,654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50,567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58,068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64,576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72,337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82,082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92,768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102,641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</a:tr>
              <a:tr h="2441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Acc 2020 Plan.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9,214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17,942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27,094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35,721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43,321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52,591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60,392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67,161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75,233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85,368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96,481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106,749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</a:tr>
              <a:tr h="2441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2020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10,157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18,298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30,694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35,840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40,483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46,646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51,241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56,826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63,686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70,839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76,661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83,061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  <a:tr h="2441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-3%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-8%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-12%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-12%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-12%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-14%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-17%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-19%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228600" y="3971925"/>
          <a:ext cx="8686800" cy="2272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524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2.5 Sales Amount (TCTC)</a:t>
            </a:r>
            <a:endParaRPr lang="th-TH" sz="2400" b="1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2217" y="383232"/>
          <a:ext cx="8686801" cy="3668027"/>
        </p:xfrm>
        <a:graphic>
          <a:graphicData uri="http://schemas.openxmlformats.org/drawingml/2006/table">
            <a:tbl>
              <a:tblPr/>
              <a:tblGrid>
                <a:gridCol w="429516"/>
                <a:gridCol w="1084710"/>
                <a:gridCol w="518697"/>
                <a:gridCol w="518697"/>
                <a:gridCol w="518697"/>
                <a:gridCol w="518697"/>
                <a:gridCol w="518697"/>
                <a:gridCol w="518697"/>
                <a:gridCol w="518697"/>
                <a:gridCol w="518697"/>
                <a:gridCol w="518697"/>
                <a:gridCol w="596956"/>
                <a:gridCol w="596956"/>
                <a:gridCol w="596956"/>
                <a:gridCol w="713434"/>
              </a:tblGrid>
              <a:tr h="228113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: Baht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TCTC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42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1,890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2,520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2,154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2,094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2,260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1,658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1,517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1,581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1,512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1,392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1,890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1,392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21,860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1,928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2,570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2,197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2,136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2,306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1,691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1,548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1,613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1,542 </a:t>
                      </a:r>
                      <a:endParaRPr lang="en-US" sz="9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1,420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1,928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1,420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22,297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  <a:tr h="259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1,757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2,107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2,362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1,426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1,347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1,440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1,289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1,265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1,471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1,225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1,545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1,100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18,333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59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 ass'y 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2,062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2,250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2,837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2,321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1,713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1,110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2,257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2,472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2,238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2,967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3,450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1,900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27,578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7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Grand Total 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3,819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4,358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5,198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3,747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3,060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2,550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3,546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3,736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3,709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4,191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4,996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3,000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45,911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79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79%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2020 Plan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86%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77%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729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88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2019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1,890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4,410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6,564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8,658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10,918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12,576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14,093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15,674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17,186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18,578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20,468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21,860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88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Acc 2020 Plan.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1,928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4,498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6,695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8,831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11,137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12,827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14,375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15,988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17,530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18,949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20,877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22,297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</a:tr>
              <a:tr h="2788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2020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1,757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3,864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6,226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7,652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8,999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10,438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11,727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12,992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14,463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15,688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17,233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18,333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  <a:tr h="2788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-7%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-12%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-5%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-12%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-18%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-17%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-17%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-17%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-16%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-16%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-16%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-16%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152400" y="4126230"/>
          <a:ext cx="8716645" cy="2072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524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2.6 Sales Amount (TPT)</a:t>
            </a:r>
            <a:endParaRPr lang="th-TH" sz="2400" b="1" u="sng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383233"/>
          <a:ext cx="8686806" cy="3565278"/>
        </p:xfrm>
        <a:graphic>
          <a:graphicData uri="http://schemas.openxmlformats.org/drawingml/2006/table">
            <a:tbl>
              <a:tblPr/>
              <a:tblGrid>
                <a:gridCol w="407976"/>
                <a:gridCol w="1030315"/>
                <a:gridCol w="601594"/>
                <a:gridCol w="601594"/>
                <a:gridCol w="601594"/>
                <a:gridCol w="587764"/>
                <a:gridCol w="587764"/>
                <a:gridCol w="587764"/>
                <a:gridCol w="492685"/>
                <a:gridCol w="539359"/>
                <a:gridCol w="492685"/>
                <a:gridCol w="492685"/>
                <a:gridCol w="492685"/>
                <a:gridCol w="492685"/>
                <a:gridCol w="677657"/>
              </a:tblGrid>
              <a:tr h="189414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: Baht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TPT (W/M,R/F)</a:t>
                      </a:r>
                      <a:endParaRPr lang="pl-PL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93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2,472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2,103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2,201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1,262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970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1,032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1,322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889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605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724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681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858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15,119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2,422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2,061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2,158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1,238 </a:t>
                      </a:r>
                      <a:endParaRPr lang="en-US" sz="10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952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1,012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1,296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871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593 </a:t>
                      </a:r>
                      <a:endParaRPr lang="en-US" sz="10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709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667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841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14,820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  <a:tr h="293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941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967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823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612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452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608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511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566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734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735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676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525 </a:t>
                      </a:r>
                      <a:endParaRPr lang="en-US" sz="10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8,149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93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 ass'y total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  87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  40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  82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  93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  81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107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-  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97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52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46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91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40 </a:t>
                      </a:r>
                      <a:endParaRPr lang="en-US" sz="10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   817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4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Grand Total 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1,029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1,007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905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705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533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716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511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663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786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780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767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565 </a:t>
                      </a:r>
                      <a:endParaRPr lang="en-US" sz="10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8,966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22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2019 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99%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61%</a:t>
                      </a:r>
                      <a:endParaRPr lang="en-US" sz="10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2020 Plan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62%</a:t>
                      </a:r>
                      <a:endParaRPr lang="en-US" sz="10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735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367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2019 Act.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2,472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4,575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6,776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8,037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9,008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10,039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11,361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12,251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12,856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13,579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14,260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15,119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7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Acc 2020 Plan.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2,422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4,483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6,641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7,879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8,830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9,842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11,138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12,009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12,602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13,311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13,979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14,820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</a:tr>
              <a:tr h="2367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2020 Act.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941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1,909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2,732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3,344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3,796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4,404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4,915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5,480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6,214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6,949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7,624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8,149</a:t>
                      </a:r>
                      <a:endParaRPr lang="en-US" sz="10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  <a:tr h="2367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-62%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-58%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-60%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-58%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-58%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-56%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-57%</a:t>
                      </a:r>
                      <a:endParaRPr lang="en-US" sz="1000" b="1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-55%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-52%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-49%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-47%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-46%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152400" y="4053205"/>
          <a:ext cx="8686800" cy="2205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2.7 Sales Amount (Armstrong)</a:t>
            </a:r>
            <a:endParaRPr lang="th-TH" sz="2400" b="1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8903" y="383232"/>
          <a:ext cx="8812694" cy="3339181"/>
        </p:xfrm>
        <a:graphic>
          <a:graphicData uri="http://schemas.openxmlformats.org/drawingml/2006/table">
            <a:tbl>
              <a:tblPr/>
              <a:tblGrid>
                <a:gridCol w="405181"/>
                <a:gridCol w="1023255"/>
                <a:gridCol w="597471"/>
                <a:gridCol w="597471"/>
                <a:gridCol w="597471"/>
                <a:gridCol w="583736"/>
                <a:gridCol w="583736"/>
                <a:gridCol w="583736"/>
                <a:gridCol w="489308"/>
                <a:gridCol w="535663"/>
                <a:gridCol w="489308"/>
                <a:gridCol w="551115"/>
                <a:gridCol w="551115"/>
                <a:gridCol w="551115"/>
                <a:gridCol w="673013"/>
              </a:tblGrid>
              <a:tr h="233064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: Baht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ARM STRONG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65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2,312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2,305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3,197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2,001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2,565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2,665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2,668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2,388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2,516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1,751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2,555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1,574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28,496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2,427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2,420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3,357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2,101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2,693 </a:t>
                      </a:r>
                      <a:endParaRPr lang="en-US" sz="10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2,799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2,801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2,507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2,642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1,838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2,683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1,653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29,921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  <a:tr h="265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1,976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1,756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2,464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809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    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228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1,425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2,783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1,857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1,829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2,344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1,800 </a:t>
                      </a:r>
                      <a:endParaRPr lang="en-US" sz="10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19,280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65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2019 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114%</a:t>
                      </a:r>
                      <a:endParaRPr lang="en-US" sz="10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2020 Plan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109%</a:t>
                      </a:r>
                      <a:endParaRPr lang="en-US" sz="10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480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838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2019 Act.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2,312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4,617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7,814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9,815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12,380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15,045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17,713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20,101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22,617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24,367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26,923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28,496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838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Acc 2020 Plan.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2,427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4,848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8,205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10,306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12,999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15,797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18,598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21,106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23,747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25,586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28,269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29,921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</a:tr>
              <a:tr h="27838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2020 Act.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1,976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3,733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6,196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7,006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7,013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7,241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8,666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11,449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13,306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15,136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17,480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19,280</a:t>
                      </a:r>
                      <a:endParaRPr lang="en-US" sz="10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  <a:tr h="2783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-15%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-19%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-21%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-29%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-43%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-52%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-51%</a:t>
                      </a:r>
                      <a:endParaRPr lang="en-US" sz="1000" b="1" i="1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-43%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-41%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-38%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-35%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-32%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145775" y="3811865"/>
          <a:ext cx="8812694" cy="2893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2.8 Sales Amount (DTL)</a:t>
            </a:r>
            <a:endParaRPr lang="th-TH" sz="2400" b="1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" y="323597"/>
          <a:ext cx="8839200" cy="3791200"/>
        </p:xfrm>
        <a:graphic>
          <a:graphicData uri="http://schemas.openxmlformats.org/drawingml/2006/table">
            <a:tbl>
              <a:tblPr/>
              <a:tblGrid>
                <a:gridCol w="410640"/>
                <a:gridCol w="1037040"/>
                <a:gridCol w="605520"/>
                <a:gridCol w="605520"/>
                <a:gridCol w="605520"/>
                <a:gridCol w="591600"/>
                <a:gridCol w="591600"/>
                <a:gridCol w="591600"/>
                <a:gridCol w="495900"/>
                <a:gridCol w="542880"/>
                <a:gridCol w="591600"/>
                <a:gridCol w="495900"/>
                <a:gridCol w="495900"/>
                <a:gridCol w="495900"/>
                <a:gridCol w="682080"/>
              </a:tblGrid>
              <a:tr h="271615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: Baht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DTL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309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4,038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3,842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3,340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4,441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4,994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2,095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2,512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3,735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3,282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4,568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3,078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4,841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44,767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4,160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3,958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3,441 </a:t>
                      </a:r>
                      <a:endParaRPr lang="en-US" sz="10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4,663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5,244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2,200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2,688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3,996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3,511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5,024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3,386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5,325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47,595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  <a:tr h="309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4,202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4,660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4,326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4,207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1,143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598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2,538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2,888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5,210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3,742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2,837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3,500 </a:t>
                      </a:r>
                      <a:endParaRPr lang="en-US" sz="10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39,852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309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2019 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72%</a:t>
                      </a:r>
                      <a:endParaRPr lang="en-US" sz="10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2020 Plan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84%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66%</a:t>
                      </a:r>
                      <a:endParaRPr lang="en-US" sz="10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592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951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2019 Act.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4,038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7,881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11,221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15,662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20,656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22,751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25,264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28,999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32,280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36,848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39,926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44,767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51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Acc 2020 Plan.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4,160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8,117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11,558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16,220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21,464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23,664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26,353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30,349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33,860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38,885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42,271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47,595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0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</a:tr>
              <a:tr h="33951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2020 Act.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4,202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8,862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13,188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17,396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18,539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19,137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21,675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24,562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29,773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33,515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36,352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39,852</a:t>
                      </a:r>
                      <a:endParaRPr lang="en-US" sz="10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  <a:tr h="3395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-10%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-16%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-14%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-15%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-8%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-9%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-9%</a:t>
                      </a:r>
                      <a:endParaRPr lang="en-US" sz="1000" b="1" i="1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-11%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152400" y="4192270"/>
          <a:ext cx="8839200" cy="208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2.9 Sales Amount (C.B Tact)</a:t>
            </a:r>
            <a:endParaRPr lang="th-TH" sz="2400" b="1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3431" y="394605"/>
          <a:ext cx="8832304" cy="3348663"/>
        </p:xfrm>
        <a:graphic>
          <a:graphicData uri="http://schemas.openxmlformats.org/drawingml/2006/table">
            <a:tbl>
              <a:tblPr/>
              <a:tblGrid>
                <a:gridCol w="414810"/>
                <a:gridCol w="1047572"/>
                <a:gridCol w="611670"/>
                <a:gridCol w="611670"/>
                <a:gridCol w="611670"/>
                <a:gridCol w="597609"/>
                <a:gridCol w="597609"/>
                <a:gridCol w="597609"/>
                <a:gridCol w="500937"/>
                <a:gridCol w="548393"/>
                <a:gridCol w="500937"/>
                <a:gridCol w="500937"/>
                <a:gridCol w="500937"/>
                <a:gridCol w="500937"/>
                <a:gridCol w="689007"/>
              </a:tblGrid>
              <a:tr h="229849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: Baht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4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C.B. TACT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617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2,099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1,319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1,714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1,235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1,652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1,056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1,048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975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980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1,146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885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1,621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15,731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7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2,204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1,385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1,799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1,297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1,735 </a:t>
                      </a:r>
                      <a:endParaRPr lang="en-US" sz="9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1,109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1,100 </a:t>
                      </a:r>
                      <a:endParaRPr lang="en-US" sz="9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1,024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1,029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1,204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929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1,702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16,517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  <a:tr h="2617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1,738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2,632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2,359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1,762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478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285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443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842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1,524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1,356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1,649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1,000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16,068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617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186%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62%</a:t>
                      </a:r>
                      <a:endParaRPr 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7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2020 Plan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177%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59%</a:t>
                      </a:r>
                      <a:endParaRPr 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694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83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2019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2,099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3,418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5,131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6,367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8,019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9,075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10,123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11,098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12,078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13,224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14,109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15,731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83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Acc 2020 Plan.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2,204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3,589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5,388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6,685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8,420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9,529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10,629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11,653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12,682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13,886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14,815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16,517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</a:tr>
              <a:tr h="3383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2020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1,738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4,369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6,728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8,490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8,968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9,254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9,696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10,538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12,062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13,419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15,068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16,068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  <a:tr h="2681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-17%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-4%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-5%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152400" y="3810000"/>
          <a:ext cx="8832304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2.10 Sales Amount (Roofing)</a:t>
            </a:r>
            <a:endParaRPr lang="th-TH" sz="2400" b="1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399" y="383232"/>
          <a:ext cx="8714933" cy="3191617"/>
        </p:xfrm>
        <a:graphic>
          <a:graphicData uri="http://schemas.openxmlformats.org/drawingml/2006/table">
            <a:tbl>
              <a:tblPr/>
              <a:tblGrid>
                <a:gridCol w="409298"/>
                <a:gridCol w="1033651"/>
                <a:gridCol w="603542"/>
                <a:gridCol w="603542"/>
                <a:gridCol w="603542"/>
                <a:gridCol w="589667"/>
                <a:gridCol w="589667"/>
                <a:gridCol w="589667"/>
                <a:gridCol w="494280"/>
                <a:gridCol w="541106"/>
                <a:gridCol w="494280"/>
                <a:gridCol w="494280"/>
                <a:gridCol w="494280"/>
                <a:gridCol w="494280"/>
                <a:gridCol w="679851"/>
              </a:tblGrid>
              <a:tr h="179749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: Baht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ROOFING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89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247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2,071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1,587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823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1,119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2,524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1,340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1,468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859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1,076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845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569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14,527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1,600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1,600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1,600 </a:t>
                      </a:r>
                      <a:endParaRPr lang="en-US" sz="10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1,600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1,600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1,600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1,600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1,600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1,600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1,600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1,600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1,600 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19,200 </a:t>
                      </a:r>
                      <a:endParaRPr lang="en-US" sz="10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  <a:tr h="289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652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1,607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3,545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2,389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3,405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2,262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1,772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1,054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212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596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1,200 </a:t>
                      </a:r>
                      <a:endParaRPr lang="en-US" sz="10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18,721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896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Grand Total 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652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1,607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3,545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2,389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3,405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2,262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1,772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1,054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212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596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27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1,200 </a:t>
                      </a:r>
                      <a:endParaRPr lang="en-US" sz="1000" b="1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714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132%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211%</a:t>
                      </a:r>
                      <a:endParaRPr lang="en-US" sz="10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7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2020 Plan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111%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75%</a:t>
                      </a:r>
                      <a:endParaRPr lang="en-US" sz="10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43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46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2019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2,318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3,905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4,728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5,848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8,371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9,711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11,178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12,037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13,114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13,958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14,527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46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Acc 2020 Plan.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1,600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3,200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4,800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6,400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8,000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9,600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11,200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12,800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14,400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16,000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17,600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19,200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</a:tr>
              <a:tr h="2246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2020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2,259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5,804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8,193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11,598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13,860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15,632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16,686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16,897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17,494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17,521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18,721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  <a:tr h="2246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-3%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152398" y="3657600"/>
          <a:ext cx="8714934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32490" y="76199"/>
          <a:ext cx="8448544" cy="1549914"/>
        </p:xfrm>
        <a:graphic>
          <a:graphicData uri="http://schemas.openxmlformats.org/drawingml/2006/table">
            <a:tbl>
              <a:tblPr/>
              <a:tblGrid>
                <a:gridCol w="1172122"/>
                <a:gridCol w="823572"/>
                <a:gridCol w="826656"/>
                <a:gridCol w="826656"/>
                <a:gridCol w="826656"/>
                <a:gridCol w="826656"/>
                <a:gridCol w="826656"/>
                <a:gridCol w="2319570"/>
              </a:tblGrid>
              <a:tr h="29845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Market share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89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share %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Remark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41991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Unipro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Chubutsu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vMerge="1">
                  <a:tcPr/>
                </a:tc>
              </a:tr>
              <a:tr h="2018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reduce 5 %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8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reduce 7 %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8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reduce 7 %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8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up 5 %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90" y="1676400"/>
            <a:ext cx="4058533" cy="2309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9" y="4036219"/>
            <a:ext cx="4058533" cy="2678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42" y="1676400"/>
            <a:ext cx="4060288" cy="2309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549" y="4031752"/>
            <a:ext cx="4072481" cy="2678091"/>
          </a:xfrm>
          <a:prstGeom prst="rect">
            <a:avLst/>
          </a:prstGeom>
        </p:spPr>
      </p:pic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61937" y="15240"/>
          <a:ext cx="8577267" cy="1549809"/>
        </p:xfrm>
        <a:graphic>
          <a:graphicData uri="http://schemas.openxmlformats.org/drawingml/2006/table">
            <a:tbl>
              <a:tblPr/>
              <a:tblGrid>
                <a:gridCol w="1189981"/>
                <a:gridCol w="836120"/>
                <a:gridCol w="839251"/>
                <a:gridCol w="839251"/>
                <a:gridCol w="839251"/>
                <a:gridCol w="839251"/>
                <a:gridCol w="839251"/>
                <a:gridCol w="2354911"/>
              </a:tblGrid>
              <a:tr h="306357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7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share</a:t>
                      </a:r>
                      <a:endParaRPr lang="en-US" sz="17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2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 share %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Remark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07242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Unipro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Chubutsu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vMerge="1">
                  <a:tcPr/>
                </a:tc>
              </a:tr>
              <a:tr h="207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TCTC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up 5 %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up 5 %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ARABY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reduce 2 %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2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HCPT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Share up 5 %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937" y="1676401"/>
            <a:ext cx="4035059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4065045"/>
            <a:ext cx="4078942" cy="2411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157" y="1676401"/>
            <a:ext cx="4084674" cy="22806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056" y="4065045"/>
            <a:ext cx="4023709" cy="2411956"/>
          </a:xfrm>
          <a:prstGeom prst="rect">
            <a:avLst/>
          </a:prstGeom>
        </p:spPr>
      </p:pic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600" y="762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Sales plan Y2021 (Target is 1,212 MB).</a:t>
            </a:r>
            <a:endParaRPr lang="en-US" u="sng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52400" y="602615"/>
          <a:ext cx="8839200" cy="5643245"/>
        </p:xfrm>
        <a:graphic>
          <a:graphicData uri="http://schemas.openxmlformats.org/drawingml/2006/table">
            <a:tbl>
              <a:tblPr/>
              <a:tblGrid>
                <a:gridCol w="722630"/>
                <a:gridCol w="814070"/>
                <a:gridCol w="782955"/>
                <a:gridCol w="467360"/>
                <a:gridCol w="467360"/>
                <a:gridCol w="467360"/>
                <a:gridCol w="466725"/>
                <a:gridCol w="467360"/>
                <a:gridCol w="467360"/>
                <a:gridCol w="467360"/>
                <a:gridCol w="466725"/>
                <a:gridCol w="467360"/>
                <a:gridCol w="467360"/>
                <a:gridCol w="467360"/>
                <a:gridCol w="466725"/>
                <a:gridCol w="532130"/>
                <a:gridCol w="381000"/>
              </a:tblGrid>
              <a:tr h="2133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CUSTOMER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JAN</a:t>
                      </a:r>
                      <a:endParaRPr lang="en-US" sz="600" b="1" i="1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FEB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MAR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APR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MAY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JUN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JUL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AUG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SEP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OCT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NOV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DEC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TOTAL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Growth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DIT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22,453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27,056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27,625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20,910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27,529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27,476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25,147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21,182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22,092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28,701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26,131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20,055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296,355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24,465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24,412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29,272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26,119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29,818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30,742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27,112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21,090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25,130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26,018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25,043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21,010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310,233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71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24,954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24,901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29,858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26,380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30,117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31,049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26,841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20,879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22,770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27,440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27,440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26,460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319,089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25,986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24,290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27,465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23,475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18,549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18,434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18,364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13,246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17,315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19,655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20,387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247,166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80%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23,000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25,000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27,000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25,400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27,100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26,000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25,600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22,550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24,500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26,450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25,400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300,000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121%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MCP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5,790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19,630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25,504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20,367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24,586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23,689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21,651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23,379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22,869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16,878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19,728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18,971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243,044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71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19,311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19,485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22,686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20,725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21,196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19,149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18,434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15,051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18,855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18,720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20,345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19,493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233,451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98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19,118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19,290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22,459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20,518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20,984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18,958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18,250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14,900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16,830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17,820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17,820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18,810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225,757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21,256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20,193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23,759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7,149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5,430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7,340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14,290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12,346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21,409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20,095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22,151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196,418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84%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17,000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15,000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18,000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222,000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113%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71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MACO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7,524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8,201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9,221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8,274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8,489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8,048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6,527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6,833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6,242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7,725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9,349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8,941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95,375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8,859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8,392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8,800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8,296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7,307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8,913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7,501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6,509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7,761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9,745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10,686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9,873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102,641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9,214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8,728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9,152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8,627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7,600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9,270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7,801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6,769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7,800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8,320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8,840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8,320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100,439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10,157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8,141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12,396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5,146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4,643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6,164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4,595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5,585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6,860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7,153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5,823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6,400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83,061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81%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71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9,000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103,000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124%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9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FGT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8,985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9,225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7,981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4,492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4,456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6,140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4,323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3,935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3,338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3,283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3,304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3,884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63,346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5,601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6,866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5,939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6,162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5,031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4,291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4,688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3,937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3,524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3,629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5,371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6,197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61,235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71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6,722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8,239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7,127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7,394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6,037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5,149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5,626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4,724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4,200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3,600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66,497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6,972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8,355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6,262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4,490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3,599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3,965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2,867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3,113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2,808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4,593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5,071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3,500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55,596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91%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7,250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8,750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7,250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6,250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6,250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5,750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5,250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4,150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5,350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6,250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70,150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126%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ATC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3,729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2,647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3,210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3,128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3,405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3,451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3,199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4,627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3,566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2,826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39,541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71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3,004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1,267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2,523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2,030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2,390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2,963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2,813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2,691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3,189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2,263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1,372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29,231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3,094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2,807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1,305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2,599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2,091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2,897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2,884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30,916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2,783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2,036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2,219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2,187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423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1,162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1,674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1,810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1,433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19,373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66%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98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2,990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2,975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1,360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2,560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2,560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2,970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30,000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155%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71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ELARABY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1,228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921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2,036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1,943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1,981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1,507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1,868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810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831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666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15,289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1,013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716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721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703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282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722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432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519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927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818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8,102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832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1,063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752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738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794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8,831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708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1,181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898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837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593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898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10,340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128%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71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890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900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790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820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10,800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104%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TPT (W/M)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2,774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3,333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3,301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2,526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2,349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1,461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27,974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2,283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2,013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1,121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830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859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1,126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697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583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555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538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13,202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2,274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1,982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1,113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810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721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824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927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824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14,027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768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699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579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433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485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515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643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6,894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52%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950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900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900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10,050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146%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TPT (REF)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423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442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652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681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523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365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264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306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5,177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271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115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172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23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169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143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249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1,917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272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184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263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187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191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253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261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258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2,917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33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174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269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182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26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91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80 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74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1,255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65%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304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</a:t>
                      </a:r>
                      <a:r>
                        <a:rPr lang="en-US" sz="600" b="1" i="0" u="none" strike="noStrike" dirty="0" err="1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pln</a:t>
                      </a:r>
                      <a:endParaRPr lang="en-US" sz="600" b="1" i="0" u="none" strike="noStrike" dirty="0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 dirty="0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35 </a:t>
                      </a:r>
                      <a:endParaRPr lang="en-US" sz="600" b="1" i="0" u="none" strike="noStrike" dirty="0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420 </a:t>
                      </a:r>
                      <a:endParaRPr lang="en-US" sz="600" b="1" i="0" u="none" strike="noStrike" dirty="0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33%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0"/>
            <a:ext cx="447675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1. Sales Amount (Total)</a:t>
            </a:r>
            <a:endParaRPr lang="th-TH" b="1" u="sng" dirty="0"/>
          </a:p>
        </p:txBody>
      </p:sp>
      <p:graphicFrame>
        <p:nvGraphicFramePr>
          <p:cNvPr id="7" name="Chart 6"/>
          <p:cNvGraphicFramePr/>
          <p:nvPr/>
        </p:nvGraphicFramePr>
        <p:xfrm>
          <a:off x="152400" y="3886200"/>
          <a:ext cx="8763000" cy="2359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" y="248431"/>
          <a:ext cx="8762999" cy="3561572"/>
        </p:xfrm>
        <a:graphic>
          <a:graphicData uri="http://schemas.openxmlformats.org/drawingml/2006/table">
            <a:tbl>
              <a:tblPr/>
              <a:tblGrid>
                <a:gridCol w="954056"/>
                <a:gridCol w="606067"/>
                <a:gridCol w="492846"/>
                <a:gridCol w="599408"/>
                <a:gridCol w="492846"/>
                <a:gridCol w="492846"/>
                <a:gridCol w="492846"/>
                <a:gridCol w="594412"/>
                <a:gridCol w="594412"/>
                <a:gridCol w="594412"/>
                <a:gridCol w="594412"/>
                <a:gridCol w="594412"/>
                <a:gridCol w="594412"/>
                <a:gridCol w="612727"/>
                <a:gridCol w="452885"/>
              </a:tblGrid>
              <a:tr h="245008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 / Baht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9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 : Total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275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138,619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148,628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151,907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157,671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154,734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153,728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140,086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129,938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138,786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140,498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133,087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120,698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1,708,378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346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 : Total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275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135,619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150,628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155,907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157,671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154,734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153,728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150,086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135,938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145,786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147,498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135,087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130,698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1,753,378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04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 : 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275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143,579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145,129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146,848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111,382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85,594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80,457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106,562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107,651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118,472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137,543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139,682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131,089 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1,453,987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047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Act 2019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109%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Plan 2020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106%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81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sng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REMARK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:   KPI GOAL  +3 %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  2019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138,619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287,247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439,155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596,825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751,559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905,286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1,045,372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1,175,310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1,314,096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1,454,593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1,587,680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1,708,378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Acc 2020 Plan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135,619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286,247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442,155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599,825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754,559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908,286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1,058,372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1,194,310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1,340,096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1,487,593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1,622,680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1,753,378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 2020 Amount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143,579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288,708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435,556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546,938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632,532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712,988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819,550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927,201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1,045,673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1,183,216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1,322,898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1,453,987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7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-8%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-16%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-21%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-22%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-21%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-20%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-19%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-17%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-15%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8D5259-3B22-421B-9557-B9BEC321BA80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" y="599440"/>
          <a:ext cx="8839200" cy="5699760"/>
        </p:xfrm>
        <a:graphic>
          <a:graphicData uri="http://schemas.openxmlformats.org/drawingml/2006/table">
            <a:tbl>
              <a:tblPr/>
              <a:tblGrid>
                <a:gridCol w="722630"/>
                <a:gridCol w="814070"/>
                <a:gridCol w="782955"/>
                <a:gridCol w="467360"/>
                <a:gridCol w="467360"/>
                <a:gridCol w="467360"/>
                <a:gridCol w="466725"/>
                <a:gridCol w="467360"/>
                <a:gridCol w="467360"/>
                <a:gridCol w="467360"/>
                <a:gridCol w="466725"/>
                <a:gridCol w="467360"/>
                <a:gridCol w="467360"/>
                <a:gridCol w="467360"/>
                <a:gridCol w="466725"/>
                <a:gridCol w="532130"/>
                <a:gridCol w="381000"/>
              </a:tblGrid>
              <a:tr h="1670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CUSTOMER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JAN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FEB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MAR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APR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MAY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JUN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JUL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AUG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SEP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OCT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NOV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DEC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TOTAL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Growth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TCTC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1,898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2,232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2,254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1,815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1,439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1,883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1,291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1,517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1,030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1,091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19,215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2,154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2,094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2,260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1,517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1,581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21,860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1,985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2,646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2,419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1,774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1,669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1,739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1,760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24,358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2,107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1,426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1,347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1,265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1,471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1,545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18,333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84%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06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21,150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115%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DTL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4,323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3,931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5,275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3,817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3,516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3,612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5,538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3,776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5,304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2,563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4,676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49,395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4,038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3,842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3,340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4,441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4,994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2,095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3,735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3,282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4,568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3,078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4,841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44,767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4,160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3,958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3,441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4,663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5,244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3,996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4,066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4,400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3,850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4,180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46,845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4,202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4,660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4,326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4,207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1,143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598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2,538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5,210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3,742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2,837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3,500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39,852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89%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4,300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4,700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4,900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3,100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4,600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50,000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125%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TENMA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2,107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2,421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1,573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2,445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2,607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624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1,554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1,605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1,532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2,546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23,064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2,452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2,604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2,161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2,795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2,321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3,284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1,037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28,588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2,783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2,682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2,879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2,437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2,022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3,465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3,675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32,884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2,014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2,930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2,442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1,842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1,337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2,380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1,969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3,101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3,300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28,663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100%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3,900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4,700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46,100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161%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06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ARC (FORD)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1,461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1,083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1,977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1,745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1,721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2,572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2,068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22,534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2,305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3,197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2,565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2,665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2,668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2,516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1,574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28,496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3,357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2,693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2,799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2,801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2,507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31,606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1,976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1,756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2,464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228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2,783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19,280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68%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24,400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127%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ARC (MF)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1,266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1,018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69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1,972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493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243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377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6,466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06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918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1,716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121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1,464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373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1,397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1,631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626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10,366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12,000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338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747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1,803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377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347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354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477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1,219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150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5,870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57%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6,000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102%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KANAYAMA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4,576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4,051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2,935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2,706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4,093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2,661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3,540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4,323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4,370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40,676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5,029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4,553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4,720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3,709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5,043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4,543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5,958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4,293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4,580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4,783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2,491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52,629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5,230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4,735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5,244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5,244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4,725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6,197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4,465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4,763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4,975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2,591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55,070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3,498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2,482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1,918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2,652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3,378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2,748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3,868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33,217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63%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2,580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3,020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2,125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2,040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2,165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2,145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1,990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2,976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2,756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3,464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31,232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94%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Melco Trading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2,969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2,295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2,774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2,167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569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454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1,940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2,573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1,397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4,537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3,138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25,057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2,766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2,839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2,959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5,285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836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4,237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1,756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4,662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2,292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107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32,941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06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2,877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2,952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2,869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4,497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2,869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3,406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1,430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3,848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2,384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1,111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3,982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34,051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2,988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3,623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3,662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3,275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242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10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4,152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4,302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6,429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1,805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32,990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100%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2,700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3,300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31,300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95%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CB Tact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1,747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2,321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1,516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1,185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1,414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1,394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1,048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1,765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1,384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2,177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18,664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06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2,099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1,319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1,714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1,235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1,652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1,056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1,048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975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980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1,146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885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1,621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15,731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779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2,204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1,385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1,735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1,297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1,735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1,024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1,204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929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16,453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1,738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2,632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2,359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1,762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478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285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443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842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1,524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1,356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1,649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16,068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102%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43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2,000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1,300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1,800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1,200 </a:t>
                      </a:r>
                      <a:endParaRPr lang="en-US" sz="600" b="1" i="0" u="none" strike="noStrike" dirty="0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1,100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1,200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16,000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100%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90600" y="762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Sales plan Y2021 (Target is 1,212 MB).</a:t>
            </a:r>
            <a:endParaRPr lang="en-US" u="sng" dirty="0"/>
          </a:p>
        </p:txBody>
      </p:sp>
      <p:sp>
        <p:nvSpPr>
          <p:cNvPr id="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599440"/>
          <a:ext cx="8839200" cy="5678170"/>
        </p:xfrm>
        <a:graphic>
          <a:graphicData uri="http://schemas.openxmlformats.org/drawingml/2006/table">
            <a:tbl>
              <a:tblPr/>
              <a:tblGrid>
                <a:gridCol w="725805"/>
                <a:gridCol w="813435"/>
                <a:gridCol w="783590"/>
                <a:gridCol w="466725"/>
                <a:gridCol w="466725"/>
                <a:gridCol w="467360"/>
                <a:gridCol w="466725"/>
                <a:gridCol w="467360"/>
                <a:gridCol w="466725"/>
                <a:gridCol w="467360"/>
                <a:gridCol w="466725"/>
                <a:gridCol w="467360"/>
                <a:gridCol w="466725"/>
                <a:gridCol w="467360"/>
                <a:gridCol w="466725"/>
                <a:gridCol w="531495"/>
                <a:gridCol w="381000"/>
              </a:tblGrid>
              <a:tr h="2768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CUSTOMER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JAN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FEB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MAR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APR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MAY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JUN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JUL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AUG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SEP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OCT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NOV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DEC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1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TOTAL</a:t>
                      </a:r>
                      <a:endParaRPr lang="en-US" sz="600" b="1" i="1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Growth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FKT (PU Law Material）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72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135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135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79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210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180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100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1,457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8,000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549%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0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Midea, Beko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New Customer①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100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200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300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2,500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72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Customer②Duct insulation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72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New Customer②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72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700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3,000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Customer③PE Block (excluding RP-300S and SA parts)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New Customer③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72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      -  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720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400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 500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   4,000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Others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16,298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17,798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14,739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8,890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11,512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13,011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5,886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8,499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10,260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9,420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11,218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11,004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138,534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8,566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15,670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14,166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10,279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12,188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10,316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11,090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10,496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8,816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8,012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9,335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10,254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129,189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11,037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19,329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16,015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14,859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13,602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16,140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14,009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15,055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13,650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15,328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19,906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16,714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185,644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72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13,306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13,746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14,313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13,130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10,737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8,364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8,377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8,604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 7,205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10,219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10,861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12,250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131,112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101%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19,254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20,518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20,759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19,659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20,152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17,973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16,100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15,635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16,354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17,070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19,668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19,259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     222,401 </a:t>
                      </a:r>
                      <a:endParaRPr lang="en-US" sz="600" b="1" i="0" u="none" strike="noStrike">
                        <a:solidFill>
                          <a:srgbClr val="0000CC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170%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335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2018act G.TTL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86,498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102,827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113,412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90,888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101,596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98,412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85,609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89,681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86,631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90,237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95,982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87,936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1,129,708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72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2019act G.TTL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94,575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102,462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105,856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98,476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99,762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97,619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91,612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79,564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87,770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89,889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90,004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86,988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1,124,577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272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2020pln G.TTL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99,923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108,402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111,524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104,316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106,251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104,338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97,452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84,798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91,290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98,433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100,470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100,189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1,207,383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749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2020act/Forecaset G.TTL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100,712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97,362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111,302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74,318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53,802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52,564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61,716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63,002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79,089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85,962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86,093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81,025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946,946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84%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686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2021Annual pln G.TTL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100,849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108,313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108,524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102,279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107,477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100,383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93,650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87,960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96,664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102,051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103,009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101,343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1,212,503 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128%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762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Sales plan Y2021 (Target is 1,212 MB).</a:t>
            </a:r>
            <a:endParaRPr lang="en-US" u="sng" dirty="0"/>
          </a:p>
        </p:txBody>
      </p:sp>
      <p:sp>
        <p:nvSpPr>
          <p:cNvPr id="3" name="ตัวแทนหมายเลขภาพนิ่ง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86200"/>
            <a:ext cx="3733800" cy="266700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33600"/>
            <a:ext cx="4838702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-457200" y="2161953"/>
            <a:ext cx="5181600" cy="147002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Bahnschrift" panose="020B0502040204020203" pitchFamily="34" charset="0"/>
              </a:rPr>
              <a:t>Thank you</a:t>
            </a:r>
            <a:endParaRPr lang="en-US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8D5259-3B22-421B-9557-B9BEC321BA80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42672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1.1 Sales Amount (AIC)</a:t>
            </a:r>
            <a:endParaRPr lang="th-TH" b="1" u="sng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9764" y="571830"/>
          <a:ext cx="8881836" cy="3161971"/>
        </p:xfrm>
        <a:graphic>
          <a:graphicData uri="http://schemas.openxmlformats.org/drawingml/2006/table">
            <a:tbl>
              <a:tblPr/>
              <a:tblGrid>
                <a:gridCol w="787020"/>
                <a:gridCol w="579818"/>
                <a:gridCol w="579818"/>
                <a:gridCol w="579818"/>
                <a:gridCol w="579818"/>
                <a:gridCol w="579818"/>
                <a:gridCol w="579818"/>
                <a:gridCol w="579818"/>
                <a:gridCol w="579818"/>
                <a:gridCol w="579818"/>
                <a:gridCol w="579818"/>
                <a:gridCol w="579818"/>
                <a:gridCol w="579818"/>
                <a:gridCol w="663395"/>
                <a:gridCol w="473605"/>
              </a:tblGrid>
              <a:tr h="278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MONTH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%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3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94,575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102,462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105,856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98,476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99,762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97,619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91,612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79,094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87,352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89,889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90,004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86,988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1,123,689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63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8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100,397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108,734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111,815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103,177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103,929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101,571 </a:t>
                      </a:r>
                      <a:endParaRPr lang="en-US" sz="900" b="0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95,453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82,358 </a:t>
                      </a:r>
                      <a:endParaRPr lang="en-US" sz="900" b="0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90,309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93,132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93,572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90,965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1,175,412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63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100,373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96,615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109,096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73,806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53,819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52,426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61,178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62,393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78,554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85,282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84,648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88,920 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947,111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15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102%</a:t>
                      </a:r>
                      <a:endParaRPr 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84%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084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REMARK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:   KPI GOAL  + 5 %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03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  2019 Act.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94,575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197,036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302,892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401,369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501,131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598,751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690,363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769,457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856,808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946,698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1,036,701</a:t>
                      </a:r>
                      <a:endParaRPr lang="en-US" sz="8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1,123,689</a:t>
                      </a:r>
                      <a:endParaRPr lang="en-US" sz="8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Acc 2020 Plan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100,397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209,131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320,946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424,123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528,052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629,623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725,076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807,434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897,743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990,875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1,084,447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1,175,412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8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 2020 Amount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100,373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196,988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306,084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379,890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433,709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486,135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547,314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609,707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688,261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773,543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858,191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947,111</a:t>
                      </a:r>
                      <a:endParaRPr lang="en-US" sz="800" b="1" i="1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3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6%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1%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-5%</a:t>
                      </a:r>
                      <a:endParaRPr lang="en-US" sz="8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-13%</a:t>
                      </a:r>
                      <a:endParaRPr lang="en-US" sz="8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-19%</a:t>
                      </a:r>
                      <a:endParaRPr lang="en-US" sz="8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-21%</a:t>
                      </a:r>
                      <a:endParaRPr lang="en-US" sz="8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-21%</a:t>
                      </a:r>
                      <a:endParaRPr lang="en-US" sz="8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-20%</a:t>
                      </a:r>
                      <a:endParaRPr lang="en-US" sz="8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-18%</a:t>
                      </a:r>
                      <a:endParaRPr lang="en-US" sz="8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-17%</a:t>
                      </a:r>
                      <a:endParaRPr lang="en-US" sz="8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-16%</a:t>
                      </a:r>
                      <a:endParaRPr lang="en-US" sz="8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8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152400" y="3886200"/>
          <a:ext cx="8839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8D5259-3B22-421B-9557-B9BEC321BA80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154" y="35256"/>
            <a:ext cx="4519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ngsana New" panose="02020603050405020304" pitchFamily="18" charset="-34"/>
              </a:rPr>
              <a:t>1.2 Sales Amount (F/L)</a:t>
            </a:r>
            <a:endParaRPr kumimoji="0" lang="th-TH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ngsana New" panose="02020603050405020304" pitchFamily="18" charset="-34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37710" y="301481"/>
          <a:ext cx="8794751" cy="3584719"/>
        </p:xfrm>
        <a:graphic>
          <a:graphicData uri="http://schemas.openxmlformats.org/drawingml/2006/table">
            <a:tbl>
              <a:tblPr/>
              <a:tblGrid>
                <a:gridCol w="779303"/>
                <a:gridCol w="574133"/>
                <a:gridCol w="574133"/>
                <a:gridCol w="574133"/>
                <a:gridCol w="574133"/>
                <a:gridCol w="574133"/>
                <a:gridCol w="574133"/>
                <a:gridCol w="574133"/>
                <a:gridCol w="574133"/>
                <a:gridCol w="574133"/>
                <a:gridCol w="574133"/>
                <a:gridCol w="574133"/>
                <a:gridCol w="574133"/>
                <a:gridCol w="656891"/>
                <a:gridCol w="468961"/>
              </a:tblGrid>
              <a:tr h="2658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 / Baht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MONTH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%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30,171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29,463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31,367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27,125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31,460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27,070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25,949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28,856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28,512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32,171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28,186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21,829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342,159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63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10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31,000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30,000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28,000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30,000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29,000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30,000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29,000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29,000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30,000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31,000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29,000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25,000 </a:t>
                      </a:r>
                      <a:endParaRPr lang="en-US" sz="10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351,000 </a:t>
                      </a:r>
                      <a:endParaRPr lang="en-US" sz="1000" b="0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631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25,666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26,958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20,204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9,906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6,210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16,521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15,239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23,102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28,454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34,925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33,472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30,189 </a:t>
                      </a:r>
                      <a:endParaRPr lang="en-US" sz="10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270,844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30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138%</a:t>
                      </a:r>
                      <a:endParaRPr lang="en-US" sz="10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769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REMARK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:   KPI GOAL  + 3%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177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  2019 Act.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30,171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59,634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91,001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118,126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149,586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176,656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202,605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231,461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259,973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292,144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320,330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342,159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76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Acc 2020 Plan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31,000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61,000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89,000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119,000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148,000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178,000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207,000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236,000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266,000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297,000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326,000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351,000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56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 2020 Amount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25,666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52,624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72,828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82,733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88,943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105,463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120,702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143,804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172,258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207,183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240,655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270,844</a:t>
                      </a:r>
                      <a:endParaRPr lang="en-US" sz="1000" b="1" i="1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7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-15%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-12%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-20%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-30%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-41%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-40%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-40%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-38%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-34%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-29%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-25%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-21%</a:t>
                      </a:r>
                      <a:endParaRPr lang="en-US" sz="10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137795" y="3962400"/>
          <a:ext cx="8794750" cy="2282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8D5259-3B22-421B-9557-B9BEC321BA80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154" y="35256"/>
            <a:ext cx="4519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ngsana New" panose="02020603050405020304" pitchFamily="18" charset="-34"/>
              </a:rPr>
              <a:t>1.3 Sales Amount (</a:t>
            </a:r>
            <a:r>
              <a:rPr lang="en-US" b="1" u="sng" dirty="0">
                <a:solidFill>
                  <a:srgbClr val="000000"/>
                </a:solidFill>
              </a:rPr>
              <a:t>IIC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ngsana New" panose="02020603050405020304" pitchFamily="18" charset="-34"/>
              </a:rPr>
              <a:t>)</a:t>
            </a:r>
            <a:endParaRPr kumimoji="0" lang="th-TH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ngsana New" panose="02020603050405020304" pitchFamily="18" charset="-34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7710" y="304802"/>
          <a:ext cx="8801139" cy="3429000"/>
        </p:xfrm>
        <a:graphic>
          <a:graphicData uri="http://schemas.openxmlformats.org/drawingml/2006/table">
            <a:tbl>
              <a:tblPr/>
              <a:tblGrid>
                <a:gridCol w="779869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657368"/>
                <a:gridCol w="469302"/>
              </a:tblGrid>
              <a:tr h="25459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 / Baht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7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6,761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8,658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9,314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25,128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15,593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21,772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16,544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13,266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15,924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9,579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9,217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7,682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159,438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77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6,500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9,200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9,500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25,000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17,000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22,000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17,000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14,000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17,000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12,000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10,000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164,200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77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9,128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14,250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9,128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22,790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20,472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16,497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25,458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16,570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4,691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8,714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15,092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5,000 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167,792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16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65%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2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REMARK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:   KPI GOAL  + 3%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042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  2019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6,761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15,419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24,733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49,861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65,454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87,226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103,770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117,036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132,960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142,539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151,756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159,438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2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Acc 2020 Plan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6,500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15,700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25,200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50,200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67,200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89,200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106,200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120,200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137,200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149,200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159,200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164,200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9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 2020 Amount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9,128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23,379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32,507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55,297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75,770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92,266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117,725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134,295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138,986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147,700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162,792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167,792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137160" y="3832225"/>
          <a:ext cx="8801100" cy="241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8D5259-3B22-421B-9557-B9BEC321BA80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154" y="35256"/>
            <a:ext cx="5128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ngsana New" panose="02020603050405020304" pitchFamily="18" charset="-34"/>
              </a:rPr>
              <a:t>1.4 Sales Amount (Internal)</a:t>
            </a:r>
            <a:endParaRPr kumimoji="0" lang="th-TH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ngsana New" panose="02020603050405020304" pitchFamily="18" charset="-34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37353" y="296867"/>
          <a:ext cx="8801139" cy="3436932"/>
        </p:xfrm>
        <a:graphic>
          <a:graphicData uri="http://schemas.openxmlformats.org/drawingml/2006/table">
            <a:tbl>
              <a:tblPr/>
              <a:tblGrid>
                <a:gridCol w="779869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574550"/>
                <a:gridCol w="657368"/>
                <a:gridCol w="469302"/>
              </a:tblGrid>
              <a:tr h="255188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 / Baht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5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7,112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8,045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5,371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6,940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7,881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7,252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5,702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8,722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6,998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8,858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5,680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4,199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82,760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85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6,500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7,200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7,500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7,500 </a:t>
                      </a:r>
                      <a:endParaRPr lang="en-US" sz="900" b="0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7,300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6,500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7,000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85,500 </a:t>
                      </a:r>
                      <a:endParaRPr lang="en-US" sz="900" b="0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85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367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8,411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7,306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8,420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4,880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5,093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2,825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4,686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5,585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6,773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8,621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6,470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7,000 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76,071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174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167%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979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b="1" i="0" u="sng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REMARK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:   KPI GOAL  + 3%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049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  2019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7,112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15,157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20,528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27,468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35,349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42,601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48,303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57,025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64,023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72,881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78,561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82,760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9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Acc 2020 Plan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6,500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13,700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21,200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29,200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37,200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43,200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50,200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57,200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64,700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72,000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78,500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85,500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86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 2020 Amount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8,411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15,717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24,137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29,018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34,111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36,936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41,622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47,207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53,980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62,601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69,071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76,071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9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-4%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-13%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-14%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-17%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-16%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-14%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-12%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-8%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148590" y="3810000"/>
          <a:ext cx="8766810" cy="2434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8D5259-3B22-421B-9557-B9BEC321BA80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5334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2.1 Sales Amount (DIT)</a:t>
            </a:r>
            <a:endParaRPr lang="th-TH" sz="24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23432"/>
            <a:ext cx="7845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latin typeface="Calibri" panose="020F0502020204030204"/>
                <a:cs typeface="+mn-cs"/>
              </a:rPr>
              <a:t>2.  SALES AMOUNT TOTAL ( MAIN 10 CUSTOMERS)</a:t>
            </a:r>
            <a:endParaRPr lang="en-US" b="1" u="sng" dirty="0">
              <a:latin typeface="Calibri" panose="020F0502020204030204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9208" y="764233"/>
          <a:ext cx="8862396" cy="3292442"/>
        </p:xfrm>
        <a:graphic>
          <a:graphicData uri="http://schemas.openxmlformats.org/drawingml/2006/table">
            <a:tbl>
              <a:tblPr/>
              <a:tblGrid>
                <a:gridCol w="381109"/>
                <a:gridCol w="962461"/>
                <a:gridCol w="587812"/>
                <a:gridCol w="574893"/>
                <a:gridCol w="574893"/>
                <a:gridCol w="574893"/>
                <a:gridCol w="549055"/>
                <a:gridCol w="549055"/>
                <a:gridCol w="574893"/>
                <a:gridCol w="549055"/>
                <a:gridCol w="639488"/>
                <a:gridCol w="574893"/>
                <a:gridCol w="561974"/>
                <a:gridCol w="574893"/>
                <a:gridCol w="633029"/>
              </a:tblGrid>
              <a:tr h="165924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: Baht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1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24,465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24,412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29,272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26,119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29,818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30,742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27,112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21,090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25,130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26,018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25,043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21,010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310,233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24,954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24,901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29,858 </a:t>
                      </a:r>
                      <a:endParaRPr lang="en-US" sz="9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26,380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30,117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31,049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26,841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20,879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24,879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25,497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24,543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20,590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310,488 </a:t>
                      </a:r>
                      <a:endParaRPr lang="en-US" sz="9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25,986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24,290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27,465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23,475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18,549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18,434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18,364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13,246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17,315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19,655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20,387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20,000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247,166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 ass'y 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 914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1,033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1,006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 891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1,068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1,194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1,831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1,541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 1,592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1,933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2,906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1,200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17,108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Grand Total 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26,901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25,323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28,471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24,366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19,617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19,629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20,195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14,787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18,907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21,588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23,292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21,200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264,275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95%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2020 Plan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97%</a:t>
                      </a:r>
                      <a:endParaRPr 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590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427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2019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24,465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48,877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78,150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104,269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134,087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164,829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191,941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213,031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238,161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264,179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289,222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310,233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427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Acc 2020 Plan.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24,954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49,855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79,713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106,093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136,210</a:t>
                      </a:r>
                      <a:endParaRPr lang="en-US" sz="900" b="1" i="1" u="none" strike="noStrike" dirty="0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167,259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194,100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214,979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239,858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265,355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289,898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310,488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</a:tr>
              <a:tr h="24427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2020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25,986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50,276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77,741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101,216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119,765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138,199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156,563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169,809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187,124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206,780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227,166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247,166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  <a:tr h="225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-3%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-11%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-16%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-18%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-20%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-21%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-22%</a:t>
                      </a:r>
                      <a:endParaRPr lang="en-US" sz="900" b="1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-21%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-20%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128905" y="4114800"/>
          <a:ext cx="8862695" cy="213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8D5259-3B22-421B-9557-B9BEC321BA80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14559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2.2 Sales Amount (MCP)</a:t>
            </a:r>
            <a:endParaRPr lang="th-TH" sz="2400" b="1" u="sng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383049"/>
          <a:ext cx="8839200" cy="3250651"/>
        </p:xfrm>
        <a:graphic>
          <a:graphicData uri="http://schemas.openxmlformats.org/drawingml/2006/table">
            <a:tbl>
              <a:tblPr/>
              <a:tblGrid>
                <a:gridCol w="380112"/>
                <a:gridCol w="959942"/>
                <a:gridCol w="586274"/>
                <a:gridCol w="573388"/>
                <a:gridCol w="573388"/>
                <a:gridCol w="573388"/>
                <a:gridCol w="547618"/>
                <a:gridCol w="547618"/>
                <a:gridCol w="573388"/>
                <a:gridCol w="547618"/>
                <a:gridCol w="637814"/>
                <a:gridCol w="573388"/>
                <a:gridCol w="560504"/>
                <a:gridCol w="573388"/>
                <a:gridCol w="631372"/>
              </a:tblGrid>
              <a:tr h="189451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: Baht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0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MCP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50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19,311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19,485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22,686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20,725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21,196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14,149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18,434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15,051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18,855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18,720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20,345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19,493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228,451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19,118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19,290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22,459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20,518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20,984 </a:t>
                      </a:r>
                      <a:endParaRPr lang="en-US" sz="900" b="1" i="0" u="none" strike="noStrike" dirty="0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18,958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18,250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14,900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18,666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18,533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20,142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19,298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231,116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  <a:tr h="250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21,256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20,193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23,759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7,149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5,430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7,340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14,290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12,346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21,409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20,095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22,151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19,000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194,418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50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 ass'y 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2,029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1,894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2,757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1,574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1,207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1,417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1,596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1,352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  2,059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2,503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3,047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1,500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22,936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9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Grand Total 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23,285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22,087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26,516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8,723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6,637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8,757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15,887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13,697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 23,468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22,598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25,199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20,500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217,354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97%</a:t>
                      </a:r>
                      <a:endParaRPr lang="en-US" sz="900" b="0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2020 Plan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115%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98%</a:t>
                      </a:r>
                      <a:endParaRPr 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478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9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2019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19,311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38,796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61,482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82,207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103,403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117,553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135,987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151,038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169,893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188,613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208,958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228,451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Acc 2020 Plan.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20,000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39,290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61,749</a:t>
                      </a:r>
                      <a:endParaRPr lang="en-US" sz="900" b="1" i="1" u="none" strike="noStrike" dirty="0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82,267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103,251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122,209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140,459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155,359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174,025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192,558</a:t>
                      </a:r>
                      <a:endParaRPr lang="en-US" sz="900" b="1" i="1" u="none" strike="noStrike" dirty="0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212,700</a:t>
                      </a:r>
                      <a:endParaRPr lang="en-US" sz="900" b="1" i="1" u="none" strike="noStrike" dirty="0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231,998</a:t>
                      </a:r>
                      <a:endParaRPr lang="en-US" sz="900" b="1" i="1" u="none" strike="noStrike" dirty="0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3399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339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</a:tr>
              <a:tr h="199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2020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21,256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41,448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65,207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72,357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77,787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85,127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99,417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111,763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133,172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153,267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175,418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194,418</a:t>
                      </a:r>
                      <a:endParaRPr lang="en-US" sz="900" b="1" i="1" u="none" strike="noStrike" dirty="0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  <a:tr h="199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-12%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-25%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-28%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-27%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-26%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-22%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-19%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-16%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-15%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152400" y="3703320"/>
          <a:ext cx="8839200" cy="2414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152399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2.3 Sales Amount (FGT)</a:t>
            </a:r>
            <a:endParaRPr lang="th-TH" sz="2400" b="1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66" y="383232"/>
          <a:ext cx="8785840" cy="3655367"/>
        </p:xfrm>
        <a:graphic>
          <a:graphicData uri="http://schemas.openxmlformats.org/drawingml/2006/table">
            <a:tbl>
              <a:tblPr/>
              <a:tblGrid>
                <a:gridCol w="446481"/>
                <a:gridCol w="1127552"/>
                <a:gridCol w="539183"/>
                <a:gridCol w="539183"/>
                <a:gridCol w="539183"/>
                <a:gridCol w="539183"/>
                <a:gridCol w="539183"/>
                <a:gridCol w="539183"/>
                <a:gridCol w="539183"/>
                <a:gridCol w="539183"/>
                <a:gridCol w="539183"/>
                <a:gridCol w="539183"/>
                <a:gridCol w="539183"/>
                <a:gridCol w="539183"/>
                <a:gridCol w="741611"/>
              </a:tblGrid>
              <a:tr h="219519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 : Baht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9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FGT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50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5,601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6,866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5,939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6,162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5,031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4,291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4,688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3,937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3,524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3,629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5,371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6,197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61,235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2020 Plan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6,722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8,239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7,127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7,394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6,037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5,149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5,626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4,724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4,228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4,355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6,445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7,437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73,483 </a:t>
                      </a:r>
                      <a:endParaRPr lang="en-US" sz="900" b="1" i="0" u="none" strike="noStrike">
                        <a:solidFill>
                          <a:srgbClr val="000099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</a:tr>
              <a:tr h="250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2020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6,972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8,355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6,262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4,490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3,599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4,912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2,867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3,113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2,808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4,593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5,071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3,700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56,744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50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Sub ass'y 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3,827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4,547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3,978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3,939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9,635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715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1,184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2,269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1,561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3,371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3,626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2,300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40,953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Grand Total 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10,799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12,903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10,241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8,429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13,234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5,627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4,051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5,383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4,370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7,965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8,697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       6,000 </a:t>
                      </a:r>
                      <a:endParaRPr lang="en-US" sz="900" b="1" i="0" u="none" strike="noStrike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        97,697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2019 Actual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60%</a:t>
                      </a:r>
                      <a:endParaRPr 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Diff. 2020 Plan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</a:rPr>
                        <a:t>50%</a:t>
                      </a:r>
                      <a:endParaRPr lang="en-US" sz="900" b="0" i="0" u="none" strike="noStrike" dirty="0"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061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6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2019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5,601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12,468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18,407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24,568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29,599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33,889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38,578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42,514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46,038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49,667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55,038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61,235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</a:tr>
              <a:tr h="2926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Acc 2020 Plan.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6,722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14,961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22,088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29,482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35,519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40,668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46,294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51,018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55,246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59,601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66,046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73,483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99"/>
                    </a:solidFill>
                  </a:tcPr>
                </a:tc>
              </a:tr>
              <a:tr h="29269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 2020 Act.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6,972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15,328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21,590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26,080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29,679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34,591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37,458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40,571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43,380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47,973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53,044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33CC"/>
                          </a:solidFill>
                          <a:effectLst/>
                          <a:latin typeface="Arial" panose="020B0604020202020204" pitchFamily="34" charset="0"/>
                        </a:rPr>
                        <a:t>56,744</a:t>
                      </a:r>
                      <a:endParaRPr lang="en-US" sz="900" b="1" i="1" u="none" strike="noStrike"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  <a:tr h="2926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VS. 2019 (%)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0%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2%</a:t>
                      </a:r>
                      <a:endParaRPr lang="en-US" sz="90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-3%</a:t>
                      </a:r>
                      <a:endParaRPr lang="en-US" sz="900" b="1" i="1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-5%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-6%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-3%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-4%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</a:rPr>
                        <a:t>-7%</a:t>
                      </a:r>
                      <a:endParaRPr lang="en-US" sz="900" b="1" i="1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/>
        </p:nvGraphicFramePr>
        <p:xfrm>
          <a:off x="205740" y="4154805"/>
          <a:ext cx="8785860" cy="2099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783E7E-45F4-4549-82D6-58901B8ACC9C}" type="slidenum">
              <a:rPr lang="en-US"/>
            </a:fld>
            <a:endParaRPr lang="th-TH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การออกแบบเริ่มต้น">
  <a:themeElements>
    <a:clrScheme name="การออกแบบเริ่มต้น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การออกแบบเริ่มต้น">
      <a:majorFont>
        <a:latin typeface="Arial"/>
        <a:ea typeface=""/>
        <a:cs typeface="Angsana New"/>
      </a:majorFont>
      <a:minorFont>
        <a:latin typeface="Arial"/>
        <a:ea typeface="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การออกแบบเริ่มต้น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การออกแบบเริ่มต้น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การออกแบบเริ่มต้น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การออกแบบเริ่มต้น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การออกแบบเริ่มต้น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การออกแบบเริ่มต้น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การออกแบบเริ่มต้น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การออกแบบเริ่มต้น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การออกแบบเริ่มต้น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การออกแบบเริ่มต้น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การออกแบบเริ่มต้น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การออกแบบเริ่มต้น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41613</Words>
  <Application>WPS Presentation</Application>
  <PresentationFormat>On-screen Show (4:3)</PresentationFormat>
  <Paragraphs>8765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SimSun</vt:lpstr>
      <vt:lpstr>Wingdings</vt:lpstr>
      <vt:lpstr>Angsana New</vt:lpstr>
      <vt:lpstr>Times New Roman</vt:lpstr>
      <vt:lpstr>Times New Roman</vt:lpstr>
      <vt:lpstr>Calibri</vt:lpstr>
      <vt:lpstr>Microsoft YaHei</vt:lpstr>
      <vt:lpstr>Cordia New</vt:lpstr>
      <vt:lpstr>TH Sarabun PSK</vt:lpstr>
      <vt:lpstr>Arial Unicode MS</vt:lpstr>
      <vt:lpstr>Calibri</vt:lpstr>
      <vt:lpstr>Meiryo UI</vt:lpstr>
      <vt:lpstr>Bahnschrift</vt:lpstr>
      <vt:lpstr>Vrinda</vt:lpstr>
      <vt:lpstr>การออกแบบเริ่มต้น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>INOAC INDUSTRIES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ภาพนิ่ง 1</dc:title>
  <dc:creator>CHINTANA_R</dc:creator>
  <cp:lastModifiedBy>sureenipa_j</cp:lastModifiedBy>
  <cp:revision>229</cp:revision>
  <cp:lastPrinted>2018-06-19T11:11:00Z</cp:lastPrinted>
  <dcterms:created xsi:type="dcterms:W3CDTF">2010-08-13T11:59:00Z</dcterms:created>
  <dcterms:modified xsi:type="dcterms:W3CDTF">2020-12-11T03:02:43Z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1054-10.8.2.6597</vt:lpwstr>
  </property>
</Properties>
</file>